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xlsb" ContentType="application/vnd.ms-excel.sheet.binary.macroEnabled.12"/>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7.xml" ContentType="application/vnd.openxmlformats-officedocument.presentationml.notesSlide+xml"/>
  <Override PartName="/ppt/charts/chart5.xml" ContentType="application/vnd.openxmlformats-officedocument.drawingml.chart+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8.xml" ContentType="application/vnd.openxmlformats-officedocument.presentationml.notesSlide+xml"/>
  <Override PartName="/ppt/charts/chart6.xml" ContentType="application/vnd.openxmlformats-officedocument.drawingml.chart+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9.xml" ContentType="application/vnd.openxmlformats-officedocument.presentationml.notesSlide+xml"/>
  <Override PartName="/ppt/charts/chart7.xml" ContentType="application/vnd.openxmlformats-officedocument.drawingml.chart+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0.xml" ContentType="application/vnd.openxmlformats-officedocument.presentationml.notesSlide+xml"/>
  <Override PartName="/ppt/charts/chart8.xml" ContentType="application/vnd.openxmlformats-officedocument.drawingml.chart+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11.xml" ContentType="application/vnd.openxmlformats-officedocument.presentationml.notesSlide+xml"/>
  <Override PartName="/ppt/charts/chart9.xml" ContentType="application/vnd.openxmlformats-officedocument.drawingml.chart+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1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4.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5.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6.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17.xml" ContentType="application/vnd.openxmlformats-officedocument.presentationml.notesSlide+xml"/>
  <Override PartName="/ppt/tags/tag130.xml" ContentType="application/vnd.openxmlformats-officedocument.presentationml.tags+xml"/>
  <Override PartName="/ppt/notesSlides/notesSlide18.xml" ContentType="application/vnd.openxmlformats-officedocument.presentationml.notesSlide+xml"/>
  <Override PartName="/ppt/tags/tag131.xml" ContentType="application/vnd.openxmlformats-officedocument.presentationml.tags+xml"/>
  <Override PartName="/ppt/notesSlides/notesSlide19.xml" ContentType="application/vnd.openxmlformats-officedocument.presentationml.notesSlide+xml"/>
  <Override PartName="/ppt/tags/tag132.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81" r:id="rId2"/>
    <p:sldId id="284" r:id="rId3"/>
    <p:sldId id="257" r:id="rId4"/>
    <p:sldId id="285" r:id="rId5"/>
    <p:sldId id="286" r:id="rId6"/>
    <p:sldId id="289" r:id="rId7"/>
    <p:sldId id="287" r:id="rId8"/>
    <p:sldId id="297" r:id="rId9"/>
    <p:sldId id="298" r:id="rId10"/>
    <p:sldId id="299" r:id="rId11"/>
    <p:sldId id="300" r:id="rId12"/>
    <p:sldId id="301" r:id="rId13"/>
    <p:sldId id="290" r:id="rId14"/>
    <p:sldId id="291" r:id="rId15"/>
    <p:sldId id="292" r:id="rId16"/>
    <p:sldId id="293" r:id="rId17"/>
    <p:sldId id="294" r:id="rId18"/>
    <p:sldId id="295" r:id="rId19"/>
    <p:sldId id="283" r:id="rId20"/>
    <p:sldId id="302" r:id="rId21"/>
    <p:sldId id="296" r:id="rId22"/>
  </p:sldIdLst>
  <p:sldSz cx="12192000" cy="6858000"/>
  <p:notesSz cx="6858000" cy="9144000"/>
  <p:custDataLst>
    <p:tags r:id="rId24"/>
  </p:custData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F1D1C9"/>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7789" autoAdjust="0"/>
  </p:normalViewPr>
  <p:slideViewPr>
    <p:cSldViewPr snapToGrid="0" showGuides="1">
      <p:cViewPr varScale="1">
        <p:scale>
          <a:sx n="61" d="100"/>
          <a:sy n="61" d="100"/>
        </p:scale>
        <p:origin x="880" y="48"/>
      </p:cViewPr>
      <p:guideLst>
        <p:guide orient="horz" pos="2183"/>
        <p:guide pos="3863"/>
      </p:guideLst>
    </p:cSldViewPr>
  </p:slideViewPr>
  <p:notesTextViewPr>
    <p:cViewPr>
      <p:scale>
        <a:sx n="1" d="1"/>
        <a:sy n="1" d="1"/>
      </p:scale>
      <p:origin x="0" y="0"/>
    </p:cViewPr>
  </p:notesTextViewPr>
  <p:notesViewPr>
    <p:cSldViewPr snapToGrid="0" showGuides="1">
      <p:cViewPr varScale="1">
        <p:scale>
          <a:sx n="52" d="100"/>
          <a:sy n="52" d="100"/>
        </p:scale>
        <p:origin x="180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1.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__2.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___3.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___4.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___5.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___6.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___7.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___8.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______9.xlsb"/></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0897207367795602E-2"/>
          <c:y val="3.0897207367795602E-2"/>
          <c:w val="0.93820558526440878"/>
          <c:h val="0.93820558526440878"/>
        </c:manualLayout>
      </c:layout>
      <c:doughnutChart>
        <c:varyColors val="0"/>
        <c:ser>
          <c:idx val="0"/>
          <c:order val="0"/>
          <c:dPt>
            <c:idx val="0"/>
            <c:bubble3D val="0"/>
            <c:spPr>
              <a:solidFill>
                <a:srgbClr val="A42649"/>
              </a:solidFill>
              <a:ln>
                <a:noFill/>
              </a:ln>
            </c:spPr>
            <c:extLst xmlns:c16r2="http://schemas.microsoft.com/office/drawing/2015/06/chart">
              <c:ext xmlns:c16="http://schemas.microsoft.com/office/drawing/2014/chart" uri="{C3380CC4-5D6E-409C-BE32-E72D297353CC}">
                <c16:uniqueId val="{00000000-45BA-4B3A-BFA9-B3E957066586}"/>
              </c:ext>
            </c:extLst>
          </c:dPt>
          <c:dPt>
            <c:idx val="1"/>
            <c:bubble3D val="0"/>
            <c:spPr>
              <a:solidFill>
                <a:srgbClr val="F5D1DB"/>
              </a:solidFill>
              <a:ln>
                <a:noFill/>
              </a:ln>
            </c:spPr>
            <c:extLst xmlns:c16r2="http://schemas.microsoft.com/office/drawing/2015/06/chart">
              <c:ext xmlns:c16="http://schemas.microsoft.com/office/drawing/2014/chart" uri="{C3380CC4-5D6E-409C-BE32-E72D297353CC}">
                <c16:uniqueId val="{00000001-45BA-4B3A-BFA9-B3E957066586}"/>
              </c:ext>
            </c:extLst>
          </c:dPt>
          <c:dPt>
            <c:idx val="2"/>
            <c:bubble3D val="0"/>
            <c:spPr>
              <a:solidFill>
                <a:srgbClr val="D9D9D9"/>
              </a:solidFill>
              <a:ln>
                <a:noFill/>
              </a:ln>
            </c:spPr>
            <c:extLst xmlns:c16r2="http://schemas.microsoft.com/office/drawing/2015/06/chart">
              <c:ext xmlns:c16="http://schemas.microsoft.com/office/drawing/2014/chart" uri="{C3380CC4-5D6E-409C-BE32-E72D297353CC}">
                <c16:uniqueId val="{00000002-45BA-4B3A-BFA9-B3E957066586}"/>
              </c:ext>
            </c:extLst>
          </c:dPt>
          <c:dPt>
            <c:idx val="3"/>
            <c:bubble3D val="0"/>
            <c:spPr>
              <a:solidFill>
                <a:srgbClr val="D64970"/>
              </a:solidFill>
              <a:ln>
                <a:noFill/>
              </a:ln>
            </c:spPr>
            <c:extLst xmlns:c16r2="http://schemas.microsoft.com/office/drawing/2015/06/chart">
              <c:ext xmlns:c16="http://schemas.microsoft.com/office/drawing/2014/chart" uri="{C3380CC4-5D6E-409C-BE32-E72D297353CC}">
                <c16:uniqueId val="{00000003-45BA-4B3A-BFA9-B3E957066586}"/>
              </c:ext>
            </c:extLst>
          </c:dPt>
          <c:dLbls>
            <c:dLbl>
              <c:idx val="0"/>
              <c:layout>
                <c:manualLayout>
                  <c:x val="2.1390374331550801E-2"/>
                  <c:y val="-3.5650623885918001E-3"/>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45BA-4B3A-BFA9-B3E957066586}"/>
                </c:ext>
                <c:ext xmlns:c15="http://schemas.microsoft.com/office/drawing/2012/chart" uri="{CE6537A1-D6FC-4f65-9D91-7224C49458BB}">
                  <c15:spPr xmlns:c15="http://schemas.microsoft.com/office/drawing/2012/chart">
                    <a:prstGeom prst="rect">
                      <a:avLst/>
                    </a:prstGeom>
                  </c15:spPr>
                  <c15:layout/>
                </c:ext>
              </c:extLst>
            </c:dLbl>
            <c:dLbl>
              <c:idx val="1"/>
              <c:layout>
                <c:manualLayout>
                  <c:x val="4.1592394533571005E-3"/>
                  <c:y val="3.4462269756387401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45BA-4B3A-BFA9-B3E957066586}"/>
                </c:ext>
                <c:ext xmlns:c15="http://schemas.microsoft.com/office/drawing/2012/chart" uri="{CE6537A1-D6FC-4f65-9D91-7224C49458BB}">
                  <c15:spPr xmlns:c15="http://schemas.microsoft.com/office/drawing/2012/chart">
                    <a:prstGeom prst="rect">
                      <a:avLst/>
                    </a:prstGeom>
                  </c15:spPr>
                  <c15:layout/>
                </c:ext>
              </c:extLst>
            </c:dLbl>
            <c:dLbl>
              <c:idx val="2"/>
              <c:layout>
                <c:manualLayout>
                  <c:x val="-1.1289364230540701E-2"/>
                  <c:y val="1.72311348781937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45BA-4B3A-BFA9-B3E957066586}"/>
                </c:ext>
                <c:ext xmlns:c15="http://schemas.microsoft.com/office/drawing/2012/chart" uri="{CE6537A1-D6FC-4f65-9D91-7224C49458BB}">
                  <c15:spPr xmlns:c15="http://schemas.microsoft.com/office/drawing/2012/chart">
                    <a:prstGeom prst="rect">
                      <a:avLst/>
                    </a:prstGeom>
                  </c15:spPr>
                  <c15:layout/>
                </c:ext>
              </c:extLst>
            </c:dLbl>
            <c:dLbl>
              <c:idx val="3"/>
              <c:layout>
                <c:manualLayout>
                  <c:x val="-1.6636957813428402E-2"/>
                  <c:y val="-6.5359477124183009E-3"/>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45BA-4B3A-BFA9-B3E957066586}"/>
                </c:ext>
                <c:ext xmlns:c15="http://schemas.microsoft.com/office/drawing/2012/chart" uri="{CE6537A1-D6FC-4f65-9D91-7224C49458BB}">
                  <c15:spPr xmlns:c15="http://schemas.microsoft.com/office/drawing/2012/chart">
                    <a:prstGeom prst="rect">
                      <a:avLst/>
                    </a:prstGeom>
                  </c15:spPr>
                  <c15:layout/>
                </c:ext>
              </c:extLst>
            </c:dLbl>
            <c:spPr>
              <a:noFill/>
              <a:ln>
                <a:noFill/>
              </a:ln>
              <a:effectLst/>
            </c:sp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s>
          <c:val>
            <c:numRef>
              <c:f>Sheet1!$A$1:$A$4</c:f>
              <c:numCache>
                <c:formatCode>General</c:formatCode>
                <c:ptCount val="4"/>
                <c:pt idx="0">
                  <c:v>41.82</c:v>
                </c:pt>
                <c:pt idx="1">
                  <c:v>12.73</c:v>
                </c:pt>
                <c:pt idx="2">
                  <c:v>10.91</c:v>
                </c:pt>
                <c:pt idx="3">
                  <c:v>34.549999999999997</c:v>
                </c:pt>
              </c:numCache>
            </c:numRef>
          </c:val>
          <c:extLst xmlns:c16r2="http://schemas.microsoft.com/office/drawing/2015/06/chart">
            <c:ext xmlns:c16="http://schemas.microsoft.com/office/drawing/2014/chart" uri="{C3380CC4-5D6E-409C-BE32-E72D297353CC}">
              <c16:uniqueId val="{00000004-45BA-4B3A-BFA9-B3E957066586}"/>
            </c:ext>
          </c:extLst>
        </c:ser>
        <c:dLbls>
          <c:showLegendKey val="0"/>
          <c:showVal val="0"/>
          <c:showCatName val="0"/>
          <c:showSerName val="0"/>
          <c:showPercent val="0"/>
          <c:showBubbleSize val="0"/>
          <c:showLeaderLines val="1"/>
        </c:dLbls>
        <c:firstSliceAng val="0"/>
        <c:holeSize val="65"/>
      </c:doughnutChart>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0897207367795602E-2"/>
          <c:y val="3.0897207367795602E-2"/>
          <c:w val="0.93820558526440878"/>
          <c:h val="0.93820558526440878"/>
        </c:manualLayout>
      </c:layout>
      <c:doughnutChart>
        <c:varyColors val="0"/>
        <c:ser>
          <c:idx val="0"/>
          <c:order val="0"/>
          <c:dPt>
            <c:idx val="0"/>
            <c:bubble3D val="0"/>
            <c:spPr>
              <a:solidFill>
                <a:srgbClr val="D64970"/>
              </a:solidFill>
              <a:ln>
                <a:noFill/>
              </a:ln>
            </c:spPr>
            <c:extLst xmlns:c16r2="http://schemas.microsoft.com/office/drawing/2015/06/chart">
              <c:ext xmlns:c16="http://schemas.microsoft.com/office/drawing/2014/chart" uri="{C3380CC4-5D6E-409C-BE32-E72D297353CC}">
                <c16:uniqueId val="{00000000-A2C8-4C46-8437-D29A03C59275}"/>
              </c:ext>
            </c:extLst>
          </c:dPt>
          <c:dPt>
            <c:idx val="1"/>
            <c:bubble3D val="0"/>
            <c:spPr>
              <a:solidFill>
                <a:srgbClr val="A42649"/>
              </a:solidFill>
              <a:ln>
                <a:noFill/>
              </a:ln>
            </c:spPr>
            <c:extLst xmlns:c16r2="http://schemas.microsoft.com/office/drawing/2015/06/chart">
              <c:ext xmlns:c16="http://schemas.microsoft.com/office/drawing/2014/chart" uri="{C3380CC4-5D6E-409C-BE32-E72D297353CC}">
                <c16:uniqueId val="{00000001-A2C8-4C46-8437-D29A03C59275}"/>
              </c:ext>
            </c:extLst>
          </c:dPt>
          <c:dPt>
            <c:idx val="2"/>
            <c:bubble3D val="0"/>
            <c:spPr>
              <a:solidFill>
                <a:srgbClr val="F5D1DB"/>
              </a:solidFill>
              <a:ln>
                <a:noFill/>
              </a:ln>
            </c:spPr>
            <c:extLst xmlns:c16r2="http://schemas.microsoft.com/office/drawing/2015/06/chart">
              <c:ext xmlns:c16="http://schemas.microsoft.com/office/drawing/2014/chart" uri="{C3380CC4-5D6E-409C-BE32-E72D297353CC}">
                <c16:uniqueId val="{00000002-A2C8-4C46-8437-D29A03C59275}"/>
              </c:ext>
            </c:extLst>
          </c:dPt>
          <c:dPt>
            <c:idx val="3"/>
            <c:bubble3D val="0"/>
            <c:spPr>
              <a:solidFill>
                <a:srgbClr val="D9D9D9"/>
              </a:solidFill>
              <a:ln>
                <a:noFill/>
              </a:ln>
            </c:spPr>
            <c:extLst xmlns:c16r2="http://schemas.microsoft.com/office/drawing/2015/06/chart">
              <c:ext xmlns:c16="http://schemas.microsoft.com/office/drawing/2014/chart" uri="{C3380CC4-5D6E-409C-BE32-E72D297353CC}">
                <c16:uniqueId val="{00000003-A2C8-4C46-8437-D29A03C59275}"/>
              </c:ext>
            </c:extLst>
          </c:dPt>
          <c:dPt>
            <c:idx val="4"/>
            <c:bubble3D val="0"/>
            <c:spPr>
              <a:solidFill>
                <a:srgbClr val="6E6F73"/>
              </a:solidFill>
              <a:ln>
                <a:noFill/>
              </a:ln>
            </c:spPr>
            <c:extLst xmlns:c16r2="http://schemas.microsoft.com/office/drawing/2015/06/chart">
              <c:ext xmlns:c16="http://schemas.microsoft.com/office/drawing/2014/chart" uri="{C3380CC4-5D6E-409C-BE32-E72D297353CC}">
                <c16:uniqueId val="{00000004-A2C8-4C46-8437-D29A03C59275}"/>
              </c:ext>
            </c:extLst>
          </c:dPt>
          <c:dLbls>
            <c:dLbl>
              <c:idx val="0"/>
              <c:layout>
                <c:manualLayout>
                  <c:x val="1.5448603683897801E-2"/>
                  <c:y val="-7.7243018419489006E-3"/>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A2C8-4C46-8437-D29A03C59275}"/>
                </c:ext>
                <c:ext xmlns:c15="http://schemas.microsoft.com/office/drawing/2012/chart" uri="{CE6537A1-D6FC-4f65-9D91-7224C49458BB}">
                  <c15:spPr xmlns:c15="http://schemas.microsoft.com/office/drawing/2012/chart">
                    <a:prstGeom prst="rect">
                      <a:avLst/>
                    </a:prstGeom>
                  </c15:spPr>
                  <c15:layout/>
                </c:ext>
              </c:extLst>
            </c:dLbl>
            <c:dLbl>
              <c:idx val="1"/>
              <c:layout>
                <c:manualLayout>
                  <c:x val="-7.7243018419489006E-3"/>
                  <c:y val="2.7332144979203804E-2"/>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2C8-4C46-8437-D29A03C59275}"/>
                </c:ext>
                <c:ext xmlns:c15="http://schemas.microsoft.com/office/drawing/2012/chart" uri="{CE6537A1-D6FC-4f65-9D91-7224C49458BB}">
                  <c15:spPr xmlns:c15="http://schemas.microsoft.com/office/drawing/2012/chart">
                    <a:prstGeom prst="rect">
                      <a:avLst/>
                    </a:prstGeom>
                  </c15:spPr>
                  <c15:layout/>
                </c:ext>
              </c:extLst>
            </c:dLbl>
            <c:dLbl>
              <c:idx val="2"/>
              <c:layout>
                <c:manualLayout>
                  <c:x val="-1.72311348781937E-2"/>
                  <c:y val="-6.5359477124183009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A2C8-4C46-8437-D29A03C59275}"/>
                </c:ext>
                <c:ext xmlns:c15="http://schemas.microsoft.com/office/drawing/2012/chart" uri="{CE6537A1-D6FC-4f65-9D91-7224C49458BB}">
                  <c15:spPr xmlns:c15="http://schemas.microsoft.com/office/drawing/2012/chart">
                    <a:prstGeom prst="rect">
                      <a:avLst/>
                    </a:prstGeom>
                  </c15:spPr>
                  <c15:layout/>
                </c:ext>
              </c:extLst>
            </c:dLbl>
            <c:dLbl>
              <c:idx val="3"/>
              <c:layout>
                <c:manualLayout>
                  <c:x val="-1.5448603683897801E-2"/>
                  <c:y val="-2.3172905525846704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A2C8-4C46-8437-D29A03C59275}"/>
                </c:ext>
                <c:ext xmlns:c15="http://schemas.microsoft.com/office/drawing/2012/chart" uri="{CE6537A1-D6FC-4f65-9D91-7224C49458BB}">
                  <c15:spPr xmlns:c15="http://schemas.microsoft.com/office/drawing/2012/chart">
                    <a:prstGeom prst="rect">
                      <a:avLst/>
                    </a:prstGeom>
                  </c15:spPr>
                  <c15:layout/>
                </c:ext>
              </c:extLst>
            </c:dLbl>
            <c:dLbl>
              <c:idx val="4"/>
              <c:layout>
                <c:manualLayout>
                  <c:x val="-5.3475935828877002E-3"/>
                  <c:y val="-3.2679738562091505E-2"/>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A2C8-4C46-8437-D29A03C59275}"/>
                </c:ext>
                <c:ext xmlns:c15="http://schemas.microsoft.com/office/drawing/2012/chart" uri="{CE6537A1-D6FC-4f65-9D91-7224C49458BB}">
                  <c15:spPr xmlns:c15="http://schemas.microsoft.com/office/drawing/2012/chart">
                    <a:prstGeom prst="rect">
                      <a:avLst/>
                    </a:prstGeom>
                  </c15:spPr>
                  <c15:layout/>
                </c:ext>
              </c:extLst>
            </c:dLbl>
            <c:spPr>
              <a:noFill/>
              <a:ln>
                <a:noFill/>
              </a:ln>
              <a:effectLst/>
            </c:sp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s>
          <c:val>
            <c:numRef>
              <c:f>Sheet1!$A$1:$A$5</c:f>
              <c:numCache>
                <c:formatCode>General</c:formatCode>
                <c:ptCount val="5"/>
                <c:pt idx="0">
                  <c:v>32</c:v>
                </c:pt>
                <c:pt idx="1">
                  <c:v>43</c:v>
                </c:pt>
                <c:pt idx="2">
                  <c:v>11</c:v>
                </c:pt>
                <c:pt idx="3">
                  <c:v>7.0000000000000009</c:v>
                </c:pt>
                <c:pt idx="4">
                  <c:v>5</c:v>
                </c:pt>
              </c:numCache>
            </c:numRef>
          </c:val>
          <c:extLst xmlns:c16r2="http://schemas.microsoft.com/office/drawing/2015/06/chart">
            <c:ext xmlns:c16="http://schemas.microsoft.com/office/drawing/2014/chart" uri="{C3380CC4-5D6E-409C-BE32-E72D297353CC}">
              <c16:uniqueId val="{00000005-A2C8-4C46-8437-D29A03C59275}"/>
            </c:ext>
          </c:extLst>
        </c:ser>
        <c:dLbls>
          <c:showLegendKey val="0"/>
          <c:showVal val="0"/>
          <c:showCatName val="0"/>
          <c:showSerName val="0"/>
          <c:showPercent val="0"/>
          <c:showBubbleSize val="0"/>
          <c:showLeaderLines val="1"/>
        </c:dLbls>
        <c:firstSliceAng val="0"/>
        <c:holeSize val="65"/>
      </c:doughnutChart>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0897207367795602E-2"/>
          <c:y val="3.0897207367795602E-2"/>
          <c:w val="0.93820558526440878"/>
          <c:h val="0.93820558526440878"/>
        </c:manualLayout>
      </c:layout>
      <c:doughnutChart>
        <c:varyColors val="0"/>
        <c:ser>
          <c:idx val="0"/>
          <c:order val="0"/>
          <c:dPt>
            <c:idx val="0"/>
            <c:bubble3D val="0"/>
            <c:spPr>
              <a:solidFill>
                <a:srgbClr val="A42649"/>
              </a:solidFill>
              <a:ln>
                <a:noFill/>
              </a:ln>
            </c:spPr>
            <c:extLst xmlns:c16r2="http://schemas.microsoft.com/office/drawing/2015/06/chart">
              <c:ext xmlns:c16="http://schemas.microsoft.com/office/drawing/2014/chart" uri="{C3380CC4-5D6E-409C-BE32-E72D297353CC}">
                <c16:uniqueId val="{00000000-9F0B-4D87-80E1-626D8D67F5D3}"/>
              </c:ext>
            </c:extLst>
          </c:dPt>
          <c:dPt>
            <c:idx val="1"/>
            <c:bubble3D val="0"/>
            <c:spPr>
              <a:solidFill>
                <a:srgbClr val="F5D1DB"/>
              </a:solidFill>
              <a:ln>
                <a:noFill/>
              </a:ln>
            </c:spPr>
            <c:extLst xmlns:c16r2="http://schemas.microsoft.com/office/drawing/2015/06/chart">
              <c:ext xmlns:c16="http://schemas.microsoft.com/office/drawing/2014/chart" uri="{C3380CC4-5D6E-409C-BE32-E72D297353CC}">
                <c16:uniqueId val="{00000001-9F0B-4D87-80E1-626D8D67F5D3}"/>
              </c:ext>
            </c:extLst>
          </c:dPt>
          <c:dPt>
            <c:idx val="2"/>
            <c:bubble3D val="0"/>
            <c:spPr>
              <a:solidFill>
                <a:srgbClr val="D9D9D9"/>
              </a:solidFill>
              <a:ln>
                <a:noFill/>
              </a:ln>
            </c:spPr>
            <c:extLst xmlns:c16r2="http://schemas.microsoft.com/office/drawing/2015/06/chart">
              <c:ext xmlns:c16="http://schemas.microsoft.com/office/drawing/2014/chart" uri="{C3380CC4-5D6E-409C-BE32-E72D297353CC}">
                <c16:uniqueId val="{00000002-9F0B-4D87-80E1-626D8D67F5D3}"/>
              </c:ext>
            </c:extLst>
          </c:dPt>
          <c:dPt>
            <c:idx val="3"/>
            <c:bubble3D val="0"/>
            <c:spPr>
              <a:solidFill>
                <a:srgbClr val="7F7F7F"/>
              </a:solidFill>
              <a:ln>
                <a:noFill/>
              </a:ln>
            </c:spPr>
            <c:extLst xmlns:c16r2="http://schemas.microsoft.com/office/drawing/2015/06/chart">
              <c:ext xmlns:c16="http://schemas.microsoft.com/office/drawing/2014/chart" uri="{C3380CC4-5D6E-409C-BE32-E72D297353CC}">
                <c16:uniqueId val="{00000003-9F0B-4D87-80E1-626D8D67F5D3}"/>
              </c:ext>
            </c:extLst>
          </c:dPt>
          <c:dPt>
            <c:idx val="4"/>
            <c:bubble3D val="0"/>
            <c:spPr>
              <a:solidFill>
                <a:srgbClr val="565656"/>
              </a:solidFill>
              <a:ln>
                <a:noFill/>
              </a:ln>
            </c:spPr>
            <c:extLst xmlns:c16r2="http://schemas.microsoft.com/office/drawing/2015/06/chart">
              <c:ext xmlns:c16="http://schemas.microsoft.com/office/drawing/2014/chart" uri="{C3380CC4-5D6E-409C-BE32-E72D297353CC}">
                <c16:uniqueId val="{00000004-9F0B-4D87-80E1-626D8D67F5D3}"/>
              </c:ext>
            </c:extLst>
          </c:dPt>
          <c:dPt>
            <c:idx val="5"/>
            <c:bubble3D val="0"/>
            <c:spPr>
              <a:solidFill>
                <a:srgbClr val="EA9FB4"/>
              </a:solidFill>
              <a:ln>
                <a:noFill/>
              </a:ln>
            </c:spPr>
            <c:extLst xmlns:c16r2="http://schemas.microsoft.com/office/drawing/2015/06/chart">
              <c:ext xmlns:c16="http://schemas.microsoft.com/office/drawing/2014/chart" uri="{C3380CC4-5D6E-409C-BE32-E72D297353CC}">
                <c16:uniqueId val="{00000005-9F0B-4D87-80E1-626D8D67F5D3}"/>
              </c:ext>
            </c:extLst>
          </c:dPt>
          <c:dPt>
            <c:idx val="6"/>
            <c:bubble3D val="0"/>
            <c:spPr>
              <a:solidFill>
                <a:srgbClr val="D64970"/>
              </a:solidFill>
              <a:ln>
                <a:noFill/>
              </a:ln>
            </c:spPr>
            <c:extLst xmlns:c16r2="http://schemas.microsoft.com/office/drawing/2015/06/chart">
              <c:ext xmlns:c16="http://schemas.microsoft.com/office/drawing/2014/chart" uri="{C3380CC4-5D6E-409C-BE32-E72D297353CC}">
                <c16:uniqueId val="{00000006-9F0B-4D87-80E1-626D8D67F5D3}"/>
              </c:ext>
            </c:extLst>
          </c:dPt>
          <c:dLbls>
            <c:dLbl>
              <c:idx val="0"/>
              <c:layout>
                <c:manualLayout>
                  <c:x val="1.6636957813428402E-2"/>
                  <c:y val="-6.5359477124183009E-3"/>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9F0B-4D87-80E1-626D8D67F5D3}"/>
                </c:ext>
                <c:ext xmlns:c15="http://schemas.microsoft.com/office/drawing/2012/chart" uri="{CE6537A1-D6FC-4f65-9D91-7224C49458BB}">
                  <c15:spPr xmlns:c15="http://schemas.microsoft.com/office/drawing/2012/chart">
                    <a:prstGeom prst="rect">
                      <a:avLst/>
                    </a:prstGeom>
                  </c15:spPr>
                  <c15:layout/>
                </c:ext>
              </c:extLst>
            </c:dLbl>
            <c:dLbl>
              <c:idx val="1"/>
              <c:layout>
                <c:manualLayout>
                  <c:x val="1.1289364230540701E-2"/>
                  <c:y val="1.72311348781937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9F0B-4D87-80E1-626D8D67F5D3}"/>
                </c:ext>
                <c:ext xmlns:c15="http://schemas.microsoft.com/office/drawing/2012/chart" uri="{CE6537A1-D6FC-4f65-9D91-7224C49458BB}">
                  <c15:spPr xmlns:c15="http://schemas.microsoft.com/office/drawing/2012/chart">
                    <a:prstGeom prst="rect">
                      <a:avLst/>
                    </a:prstGeom>
                  </c15:spPr>
                  <c15:layout/>
                </c:ext>
              </c:extLst>
            </c:dLbl>
            <c:dLbl>
              <c:idx val="2"/>
              <c:layout>
                <c:manualLayout>
                  <c:x val="2.3767082590612004E-3"/>
                  <c:y val="3.8621509209744505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9F0B-4D87-80E1-626D8D67F5D3}"/>
                </c:ext>
                <c:ext xmlns:c15="http://schemas.microsoft.com/office/drawing/2012/chart" uri="{CE6537A1-D6FC-4f65-9D91-7224C49458BB}">
                  <c15:spPr xmlns:c15="http://schemas.microsoft.com/office/drawing/2012/chart">
                    <a:prstGeom prst="rect">
                      <a:avLst/>
                    </a:prstGeom>
                  </c15:spPr>
                  <c15:layout/>
                </c:ext>
              </c:extLst>
            </c:dLbl>
            <c:dLbl>
              <c:idx val="3"/>
              <c:layout>
                <c:manualLayout>
                  <c:x val="-8.9126559714795012E-3"/>
                  <c:y val="3.2085561497326207E-2"/>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9F0B-4D87-80E1-626D8D67F5D3}"/>
                </c:ext>
                <c:ext xmlns:c15="http://schemas.microsoft.com/office/drawing/2012/chart" uri="{CE6537A1-D6FC-4f65-9D91-7224C49458BB}">
                  <c15:spPr xmlns:c15="http://schemas.microsoft.com/office/drawing/2012/chart">
                    <a:prstGeom prst="rect">
                      <a:avLst/>
                    </a:prstGeom>
                  </c15:spPr>
                  <c15:layout/>
                </c:ext>
              </c:extLst>
            </c:dLbl>
            <c:dLbl>
              <c:idx val="5"/>
              <c:layout>
                <c:manualLayout>
                  <c:x val="-2.0202020202020204E-2"/>
                  <c:y val="2.1390374331550801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9F0B-4D87-80E1-626D8D67F5D3}"/>
                </c:ext>
                <c:ext xmlns:c15="http://schemas.microsoft.com/office/drawing/2012/chart" uri="{CE6537A1-D6FC-4f65-9D91-7224C49458BB}">
                  <c15:spPr xmlns:c15="http://schemas.microsoft.com/office/drawing/2012/chart">
                    <a:prstGeom prst="rect">
                      <a:avLst/>
                    </a:prstGeom>
                  </c15:spPr>
                  <c15:layout/>
                </c:ext>
              </c:extLst>
            </c:dLbl>
            <c:dLbl>
              <c:idx val="6"/>
              <c:layout>
                <c:manualLayout>
                  <c:x val="-1.6042780748663103E-2"/>
                  <c:y val="-7.7243018419489006E-3"/>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9F0B-4D87-80E1-626D8D67F5D3}"/>
                </c:ext>
                <c:ext xmlns:c15="http://schemas.microsoft.com/office/drawing/2012/chart" uri="{CE6537A1-D6FC-4f65-9D91-7224C49458BB}">
                  <c15:spPr xmlns:c15="http://schemas.microsoft.com/office/drawing/2012/chart">
                    <a:prstGeom prst="rect">
                      <a:avLst/>
                    </a:prstGeom>
                  </c15:spPr>
                  <c15:layout/>
                </c:ext>
              </c:extLst>
            </c:dLbl>
            <c:spPr>
              <a:noFill/>
              <a:ln>
                <a:noFill/>
              </a:ln>
              <a:effectLst/>
            </c:sp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s>
          <c:val>
            <c:numRef>
              <c:f>Sheet1!$A$1:$A$7</c:f>
              <c:numCache>
                <c:formatCode>General</c:formatCode>
                <c:ptCount val="7"/>
                <c:pt idx="0">
                  <c:v>34.549999999999997</c:v>
                </c:pt>
                <c:pt idx="1">
                  <c:v>10.91</c:v>
                </c:pt>
                <c:pt idx="2">
                  <c:v>7.2700000000000005</c:v>
                </c:pt>
                <c:pt idx="3">
                  <c:v>3.64</c:v>
                </c:pt>
                <c:pt idx="4">
                  <c:v>1.82</c:v>
                </c:pt>
                <c:pt idx="5">
                  <c:v>9.09</c:v>
                </c:pt>
                <c:pt idx="6">
                  <c:v>32.729999999999997</c:v>
                </c:pt>
              </c:numCache>
            </c:numRef>
          </c:val>
          <c:extLst xmlns:c16r2="http://schemas.microsoft.com/office/drawing/2015/06/chart">
            <c:ext xmlns:c16="http://schemas.microsoft.com/office/drawing/2014/chart" uri="{C3380CC4-5D6E-409C-BE32-E72D297353CC}">
              <c16:uniqueId val="{00000007-9F0B-4D87-80E1-626D8D67F5D3}"/>
            </c:ext>
          </c:extLst>
        </c:ser>
        <c:dLbls>
          <c:showLegendKey val="0"/>
          <c:showVal val="0"/>
          <c:showCatName val="0"/>
          <c:showSerName val="0"/>
          <c:showPercent val="0"/>
          <c:showBubbleSize val="0"/>
          <c:showLeaderLines val="1"/>
        </c:dLbls>
        <c:firstSliceAng val="0"/>
        <c:holeSize val="65"/>
      </c:doughnutChart>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0588235294117647E-2"/>
          <c:y val="3.0897207367795602E-2"/>
          <c:w val="0.92882352941176471"/>
          <c:h val="0.93820558526440878"/>
        </c:manualLayout>
      </c:layout>
      <c:doughnutChart>
        <c:varyColors val="0"/>
        <c:ser>
          <c:idx val="0"/>
          <c:order val="0"/>
          <c:dPt>
            <c:idx val="0"/>
            <c:bubble3D val="0"/>
            <c:spPr>
              <a:solidFill>
                <a:srgbClr val="F5D1DB"/>
              </a:solidFill>
              <a:ln>
                <a:noFill/>
              </a:ln>
            </c:spPr>
            <c:extLst xmlns:c16r2="http://schemas.microsoft.com/office/drawing/2015/06/chart">
              <c:ext xmlns:c16="http://schemas.microsoft.com/office/drawing/2014/chart" uri="{C3380CC4-5D6E-409C-BE32-E72D297353CC}">
                <c16:uniqueId val="{00000000-40A1-4F07-8791-286750098350}"/>
              </c:ext>
            </c:extLst>
          </c:dPt>
          <c:dPt>
            <c:idx val="1"/>
            <c:bubble3D val="0"/>
            <c:spPr>
              <a:solidFill>
                <a:srgbClr val="D64970"/>
              </a:solidFill>
              <a:ln>
                <a:noFill/>
              </a:ln>
            </c:spPr>
            <c:extLst xmlns:c16r2="http://schemas.microsoft.com/office/drawing/2015/06/chart">
              <c:ext xmlns:c16="http://schemas.microsoft.com/office/drawing/2014/chart" uri="{C3380CC4-5D6E-409C-BE32-E72D297353CC}">
                <c16:uniqueId val="{00000001-40A1-4F07-8791-286750098350}"/>
              </c:ext>
            </c:extLst>
          </c:dPt>
          <c:dPt>
            <c:idx val="2"/>
            <c:bubble3D val="0"/>
            <c:spPr>
              <a:solidFill>
                <a:srgbClr val="A42649"/>
              </a:solidFill>
              <a:ln>
                <a:noFill/>
              </a:ln>
            </c:spPr>
            <c:extLst xmlns:c16r2="http://schemas.microsoft.com/office/drawing/2015/06/chart">
              <c:ext xmlns:c16="http://schemas.microsoft.com/office/drawing/2014/chart" uri="{C3380CC4-5D6E-409C-BE32-E72D297353CC}">
                <c16:uniqueId val="{00000002-40A1-4F07-8791-286750098350}"/>
              </c:ext>
            </c:extLst>
          </c:dPt>
          <c:dLbls>
            <c:dLbl>
              <c:idx val="0"/>
              <c:layout>
                <c:manualLayout>
                  <c:x val="0.01"/>
                  <c:y val="-1.9013666072489603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40A1-4F07-8791-286750098350}"/>
                </c:ext>
                <c:ext xmlns:c15="http://schemas.microsoft.com/office/drawing/2012/chart" uri="{CE6537A1-D6FC-4f65-9D91-7224C49458BB}">
                  <c15:spPr xmlns:c15="http://schemas.microsoft.com/office/drawing/2012/chart">
                    <a:prstGeom prst="rect">
                      <a:avLst/>
                    </a:prstGeom>
                  </c15:spPr>
                  <c15:layout/>
                </c:ext>
              </c:extLst>
            </c:dLbl>
            <c:dLbl>
              <c:idx val="1"/>
              <c:layout>
                <c:manualLayout>
                  <c:x val="1.6470588235294119E-2"/>
                  <c:y val="1.0101010101010102E-2"/>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40A1-4F07-8791-286750098350}"/>
                </c:ext>
                <c:ext xmlns:c15="http://schemas.microsoft.com/office/drawing/2012/chart" uri="{CE6537A1-D6FC-4f65-9D91-7224C49458BB}">
                  <c15:spPr xmlns:c15="http://schemas.microsoft.com/office/drawing/2012/chart">
                    <a:prstGeom prst="rect">
                      <a:avLst/>
                    </a:prstGeom>
                  </c15:spPr>
                  <c15:layout/>
                </c:ext>
              </c:extLst>
            </c:dLbl>
            <c:dLbl>
              <c:idx val="2"/>
              <c:layout>
                <c:manualLayout>
                  <c:x val="-2.7647058823529413E-2"/>
                  <c:y val="5.941770647653001E-4"/>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40A1-4F07-8791-286750098350}"/>
                </c:ext>
                <c:ext xmlns:c15="http://schemas.microsoft.com/office/drawing/2012/chart" uri="{CE6537A1-D6FC-4f65-9D91-7224C49458BB}">
                  <c15:spPr xmlns:c15="http://schemas.microsoft.com/office/drawing/2012/chart">
                    <a:prstGeom prst="rect">
                      <a:avLst/>
                    </a:prstGeom>
                  </c15:spPr>
                  <c15:layout/>
                </c:ext>
              </c:extLst>
            </c:dLbl>
            <c:spPr>
              <a:noFill/>
              <a:ln>
                <a:noFill/>
              </a:ln>
              <a:effectLst/>
            </c:sp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s>
          <c:val>
            <c:numRef>
              <c:f>Sheet1!$A$1:$A$3</c:f>
              <c:numCache>
                <c:formatCode>General</c:formatCode>
                <c:ptCount val="3"/>
                <c:pt idx="0">
                  <c:v>14.000000000000002</c:v>
                </c:pt>
                <c:pt idx="1">
                  <c:v>37</c:v>
                </c:pt>
                <c:pt idx="2">
                  <c:v>49</c:v>
                </c:pt>
              </c:numCache>
            </c:numRef>
          </c:val>
          <c:extLst xmlns:c16r2="http://schemas.microsoft.com/office/drawing/2015/06/chart">
            <c:ext xmlns:c16="http://schemas.microsoft.com/office/drawing/2014/chart" uri="{C3380CC4-5D6E-409C-BE32-E72D297353CC}">
              <c16:uniqueId val="{00000003-40A1-4F07-8791-286750098350}"/>
            </c:ext>
          </c:extLst>
        </c:ser>
        <c:dLbls>
          <c:showLegendKey val="0"/>
          <c:showVal val="0"/>
          <c:showCatName val="0"/>
          <c:showSerName val="0"/>
          <c:showPercent val="0"/>
          <c:showBubbleSize val="0"/>
          <c:showLeaderLines val="1"/>
        </c:dLbls>
        <c:firstSliceAng val="0"/>
        <c:holeSize val="65"/>
      </c:doughnutChart>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833755885548715E-2"/>
          <c:y val="1.8833755885548715E-2"/>
          <c:w val="0.9623324882289026"/>
          <c:h val="0.9623324882289026"/>
        </c:manualLayout>
      </c:layout>
      <c:doughnutChart>
        <c:varyColors val="0"/>
        <c:ser>
          <c:idx val="0"/>
          <c:order val="0"/>
          <c:dPt>
            <c:idx val="0"/>
            <c:bubble3D val="0"/>
            <c:spPr>
              <a:solidFill>
                <a:srgbClr val="A42649"/>
              </a:solidFill>
              <a:ln>
                <a:noFill/>
              </a:ln>
            </c:spPr>
            <c:extLst xmlns:c16r2="http://schemas.microsoft.com/office/drawing/2015/06/chart">
              <c:ext xmlns:c16="http://schemas.microsoft.com/office/drawing/2014/chart" uri="{C3380CC4-5D6E-409C-BE32-E72D297353CC}">
                <c16:uniqueId val="{00000000-9FC0-479F-A75C-5361F4738D39}"/>
              </c:ext>
            </c:extLst>
          </c:dPt>
          <c:dPt>
            <c:idx val="1"/>
            <c:bubble3D val="0"/>
            <c:spPr>
              <a:solidFill>
                <a:srgbClr val="D64970"/>
              </a:solidFill>
              <a:ln>
                <a:noFill/>
              </a:ln>
            </c:spPr>
            <c:extLst xmlns:c16r2="http://schemas.microsoft.com/office/drawing/2015/06/chart">
              <c:ext xmlns:c16="http://schemas.microsoft.com/office/drawing/2014/chart" uri="{C3380CC4-5D6E-409C-BE32-E72D297353CC}">
                <c16:uniqueId val="{00000001-9FC0-479F-A75C-5361F4738D39}"/>
              </c:ext>
            </c:extLst>
          </c:dPt>
          <c:dPt>
            <c:idx val="2"/>
            <c:bubble3D val="0"/>
            <c:spPr>
              <a:solidFill>
                <a:srgbClr val="D9D9D9"/>
              </a:solidFill>
              <a:ln>
                <a:noFill/>
              </a:ln>
            </c:spPr>
            <c:extLst xmlns:c16r2="http://schemas.microsoft.com/office/drawing/2015/06/chart">
              <c:ext xmlns:c16="http://schemas.microsoft.com/office/drawing/2014/chart" uri="{C3380CC4-5D6E-409C-BE32-E72D297353CC}">
                <c16:uniqueId val="{00000002-9FC0-479F-A75C-5361F4738D39}"/>
              </c:ext>
            </c:extLst>
          </c:dPt>
          <c:val>
            <c:numRef>
              <c:f>Sheet1!$A$1:$A$3</c:f>
              <c:numCache>
                <c:formatCode>General</c:formatCode>
                <c:ptCount val="3"/>
                <c:pt idx="0">
                  <c:v>20</c:v>
                </c:pt>
                <c:pt idx="1">
                  <c:v>20</c:v>
                </c:pt>
                <c:pt idx="2">
                  <c:v>60</c:v>
                </c:pt>
              </c:numCache>
            </c:numRef>
          </c:val>
          <c:extLst xmlns:c16r2="http://schemas.microsoft.com/office/drawing/2015/06/chart">
            <c:ext xmlns:c16="http://schemas.microsoft.com/office/drawing/2014/chart" uri="{C3380CC4-5D6E-409C-BE32-E72D297353CC}">
              <c16:uniqueId val="{00000003-9FC0-479F-A75C-5361F4738D39}"/>
            </c:ext>
          </c:extLst>
        </c:ser>
        <c:dLbls>
          <c:showLegendKey val="0"/>
          <c:showVal val="0"/>
          <c:showCatName val="0"/>
          <c:showSerName val="0"/>
          <c:showPercent val="0"/>
          <c:showBubbleSize val="0"/>
          <c:showLeaderLines val="0"/>
        </c:dLbls>
        <c:firstSliceAng val="0"/>
        <c:holeSize val="80"/>
      </c:doughnutChart>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833755885548715E-2"/>
          <c:y val="1.8833755885548715E-2"/>
          <c:w val="0.9623324882289026"/>
          <c:h val="0.9623324882289026"/>
        </c:manualLayout>
      </c:layout>
      <c:doughnutChart>
        <c:varyColors val="0"/>
        <c:ser>
          <c:idx val="0"/>
          <c:order val="0"/>
          <c:dPt>
            <c:idx val="0"/>
            <c:bubble3D val="0"/>
            <c:spPr>
              <a:solidFill>
                <a:srgbClr val="A42649"/>
              </a:solidFill>
              <a:ln>
                <a:noFill/>
              </a:ln>
            </c:spPr>
            <c:extLst xmlns:c16r2="http://schemas.microsoft.com/office/drawing/2015/06/chart">
              <c:ext xmlns:c16="http://schemas.microsoft.com/office/drawing/2014/chart" uri="{C3380CC4-5D6E-409C-BE32-E72D297353CC}">
                <c16:uniqueId val="{00000000-FA09-4FC1-9927-CE39E150D40C}"/>
              </c:ext>
            </c:extLst>
          </c:dPt>
          <c:dPt>
            <c:idx val="1"/>
            <c:bubble3D val="0"/>
            <c:spPr>
              <a:solidFill>
                <a:srgbClr val="D64970"/>
              </a:solidFill>
              <a:ln>
                <a:noFill/>
              </a:ln>
            </c:spPr>
            <c:extLst xmlns:c16r2="http://schemas.microsoft.com/office/drawing/2015/06/chart">
              <c:ext xmlns:c16="http://schemas.microsoft.com/office/drawing/2014/chart" uri="{C3380CC4-5D6E-409C-BE32-E72D297353CC}">
                <c16:uniqueId val="{00000001-FA09-4FC1-9927-CE39E150D40C}"/>
              </c:ext>
            </c:extLst>
          </c:dPt>
          <c:dPt>
            <c:idx val="2"/>
            <c:bubble3D val="0"/>
            <c:spPr>
              <a:solidFill>
                <a:srgbClr val="D9D9D9"/>
              </a:solidFill>
              <a:ln>
                <a:noFill/>
              </a:ln>
            </c:spPr>
            <c:extLst xmlns:c16r2="http://schemas.microsoft.com/office/drawing/2015/06/chart">
              <c:ext xmlns:c16="http://schemas.microsoft.com/office/drawing/2014/chart" uri="{C3380CC4-5D6E-409C-BE32-E72D297353CC}">
                <c16:uniqueId val="{00000002-FA09-4FC1-9927-CE39E150D40C}"/>
              </c:ext>
            </c:extLst>
          </c:dPt>
          <c:val>
            <c:numRef>
              <c:f>Sheet1!$A$1:$A$3</c:f>
              <c:numCache>
                <c:formatCode>General</c:formatCode>
                <c:ptCount val="3"/>
                <c:pt idx="0">
                  <c:v>25</c:v>
                </c:pt>
                <c:pt idx="1">
                  <c:v>25</c:v>
                </c:pt>
                <c:pt idx="2">
                  <c:v>50</c:v>
                </c:pt>
              </c:numCache>
            </c:numRef>
          </c:val>
          <c:extLst xmlns:c16r2="http://schemas.microsoft.com/office/drawing/2015/06/chart">
            <c:ext xmlns:c16="http://schemas.microsoft.com/office/drawing/2014/chart" uri="{C3380CC4-5D6E-409C-BE32-E72D297353CC}">
              <c16:uniqueId val="{00000003-FA09-4FC1-9927-CE39E150D40C}"/>
            </c:ext>
          </c:extLst>
        </c:ser>
        <c:dLbls>
          <c:showLegendKey val="0"/>
          <c:showVal val="0"/>
          <c:showCatName val="0"/>
          <c:showSerName val="0"/>
          <c:showPercent val="0"/>
          <c:showBubbleSize val="0"/>
          <c:showLeaderLines val="0"/>
        </c:dLbls>
        <c:firstSliceAng val="0"/>
        <c:holeSize val="80"/>
      </c:doughnutChart>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833755885548715E-2"/>
          <c:y val="1.8833755885548715E-2"/>
          <c:w val="0.9623324882289026"/>
          <c:h val="0.9623324882289026"/>
        </c:manualLayout>
      </c:layout>
      <c:doughnutChart>
        <c:varyColors val="0"/>
        <c:ser>
          <c:idx val="0"/>
          <c:order val="0"/>
          <c:dPt>
            <c:idx val="0"/>
            <c:bubble3D val="0"/>
            <c:spPr>
              <a:solidFill>
                <a:srgbClr val="A42649"/>
              </a:solidFill>
              <a:ln>
                <a:noFill/>
              </a:ln>
            </c:spPr>
            <c:extLst xmlns:c16r2="http://schemas.microsoft.com/office/drawing/2015/06/chart">
              <c:ext xmlns:c16="http://schemas.microsoft.com/office/drawing/2014/chart" uri="{C3380CC4-5D6E-409C-BE32-E72D297353CC}">
                <c16:uniqueId val="{00000000-BEBD-4EA0-ADA4-68692574FAC2}"/>
              </c:ext>
            </c:extLst>
          </c:dPt>
          <c:dPt>
            <c:idx val="1"/>
            <c:bubble3D val="0"/>
            <c:spPr>
              <a:solidFill>
                <a:srgbClr val="D64970"/>
              </a:solidFill>
              <a:ln>
                <a:noFill/>
              </a:ln>
            </c:spPr>
            <c:extLst xmlns:c16r2="http://schemas.microsoft.com/office/drawing/2015/06/chart">
              <c:ext xmlns:c16="http://schemas.microsoft.com/office/drawing/2014/chart" uri="{C3380CC4-5D6E-409C-BE32-E72D297353CC}">
                <c16:uniqueId val="{00000001-BEBD-4EA0-ADA4-68692574FAC2}"/>
              </c:ext>
            </c:extLst>
          </c:dPt>
          <c:dPt>
            <c:idx val="2"/>
            <c:bubble3D val="0"/>
            <c:spPr>
              <a:solidFill>
                <a:srgbClr val="D9D9D9"/>
              </a:solidFill>
              <a:ln>
                <a:noFill/>
              </a:ln>
            </c:spPr>
            <c:extLst xmlns:c16r2="http://schemas.microsoft.com/office/drawing/2015/06/chart">
              <c:ext xmlns:c16="http://schemas.microsoft.com/office/drawing/2014/chart" uri="{C3380CC4-5D6E-409C-BE32-E72D297353CC}">
                <c16:uniqueId val="{00000002-BEBD-4EA0-ADA4-68692574FAC2}"/>
              </c:ext>
            </c:extLst>
          </c:dPt>
          <c:dPt>
            <c:idx val="3"/>
            <c:bubble3D val="0"/>
            <c:spPr>
              <a:solidFill>
                <a:srgbClr val="6E6F73"/>
              </a:solidFill>
              <a:ln>
                <a:noFill/>
              </a:ln>
            </c:spPr>
            <c:extLst xmlns:c16r2="http://schemas.microsoft.com/office/drawing/2015/06/chart">
              <c:ext xmlns:c16="http://schemas.microsoft.com/office/drawing/2014/chart" uri="{C3380CC4-5D6E-409C-BE32-E72D297353CC}">
                <c16:uniqueId val="{00000003-BEBD-4EA0-ADA4-68692574FAC2}"/>
              </c:ext>
            </c:extLst>
          </c:dPt>
          <c:val>
            <c:numRef>
              <c:f>Sheet1!$A$1:$A$4</c:f>
              <c:numCache>
                <c:formatCode>General</c:formatCode>
                <c:ptCount val="4"/>
                <c:pt idx="0">
                  <c:v>30</c:v>
                </c:pt>
                <c:pt idx="1">
                  <c:v>30</c:v>
                </c:pt>
                <c:pt idx="2">
                  <c:v>20</c:v>
                </c:pt>
                <c:pt idx="3">
                  <c:v>20</c:v>
                </c:pt>
              </c:numCache>
            </c:numRef>
          </c:val>
          <c:extLst xmlns:c16r2="http://schemas.microsoft.com/office/drawing/2015/06/chart">
            <c:ext xmlns:c16="http://schemas.microsoft.com/office/drawing/2014/chart" uri="{C3380CC4-5D6E-409C-BE32-E72D297353CC}">
              <c16:uniqueId val="{00000004-BEBD-4EA0-ADA4-68692574FAC2}"/>
            </c:ext>
          </c:extLst>
        </c:ser>
        <c:dLbls>
          <c:showLegendKey val="0"/>
          <c:showVal val="0"/>
          <c:showCatName val="0"/>
          <c:showSerName val="0"/>
          <c:showPercent val="0"/>
          <c:showBubbleSize val="0"/>
          <c:showLeaderLines val="0"/>
        </c:dLbls>
        <c:firstSliceAng val="0"/>
        <c:holeSize val="80"/>
      </c:doughnutChart>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833755885548715E-2"/>
          <c:y val="1.8833755885548715E-2"/>
          <c:w val="0.9623324882289026"/>
          <c:h val="0.9623324882289026"/>
        </c:manualLayout>
      </c:layout>
      <c:doughnutChart>
        <c:varyColors val="0"/>
        <c:ser>
          <c:idx val="0"/>
          <c:order val="0"/>
          <c:dPt>
            <c:idx val="0"/>
            <c:bubble3D val="0"/>
            <c:spPr>
              <a:solidFill>
                <a:srgbClr val="A42649"/>
              </a:solidFill>
              <a:ln>
                <a:noFill/>
              </a:ln>
            </c:spPr>
            <c:extLst xmlns:c16r2="http://schemas.microsoft.com/office/drawing/2015/06/chart">
              <c:ext xmlns:c16="http://schemas.microsoft.com/office/drawing/2014/chart" uri="{C3380CC4-5D6E-409C-BE32-E72D297353CC}">
                <c16:uniqueId val="{00000000-68D0-4ADC-B704-887206089D99}"/>
              </c:ext>
            </c:extLst>
          </c:dPt>
          <c:dPt>
            <c:idx val="1"/>
            <c:bubble3D val="0"/>
            <c:spPr>
              <a:solidFill>
                <a:srgbClr val="D64970"/>
              </a:solidFill>
              <a:ln>
                <a:noFill/>
              </a:ln>
            </c:spPr>
            <c:extLst xmlns:c16r2="http://schemas.microsoft.com/office/drawing/2015/06/chart">
              <c:ext xmlns:c16="http://schemas.microsoft.com/office/drawing/2014/chart" uri="{C3380CC4-5D6E-409C-BE32-E72D297353CC}">
                <c16:uniqueId val="{00000001-68D0-4ADC-B704-887206089D99}"/>
              </c:ext>
            </c:extLst>
          </c:dPt>
          <c:dPt>
            <c:idx val="2"/>
            <c:bubble3D val="0"/>
            <c:spPr>
              <a:solidFill>
                <a:srgbClr val="D9D9D9"/>
              </a:solidFill>
              <a:ln>
                <a:noFill/>
              </a:ln>
            </c:spPr>
            <c:extLst xmlns:c16r2="http://schemas.microsoft.com/office/drawing/2015/06/chart">
              <c:ext xmlns:c16="http://schemas.microsoft.com/office/drawing/2014/chart" uri="{C3380CC4-5D6E-409C-BE32-E72D297353CC}">
                <c16:uniqueId val="{00000002-68D0-4ADC-B704-887206089D99}"/>
              </c:ext>
            </c:extLst>
          </c:dPt>
          <c:dPt>
            <c:idx val="3"/>
            <c:bubble3D val="0"/>
            <c:spPr>
              <a:solidFill>
                <a:srgbClr val="6E6F73"/>
              </a:solidFill>
              <a:ln>
                <a:noFill/>
              </a:ln>
            </c:spPr>
            <c:extLst xmlns:c16r2="http://schemas.microsoft.com/office/drawing/2015/06/chart">
              <c:ext xmlns:c16="http://schemas.microsoft.com/office/drawing/2014/chart" uri="{C3380CC4-5D6E-409C-BE32-E72D297353CC}">
                <c16:uniqueId val="{00000003-68D0-4ADC-B704-887206089D99}"/>
              </c:ext>
            </c:extLst>
          </c:dPt>
          <c:val>
            <c:numRef>
              <c:f>Sheet1!$A$1:$A$4</c:f>
              <c:numCache>
                <c:formatCode>General</c:formatCode>
                <c:ptCount val="4"/>
                <c:pt idx="0">
                  <c:v>35</c:v>
                </c:pt>
                <c:pt idx="1">
                  <c:v>35</c:v>
                </c:pt>
                <c:pt idx="2">
                  <c:v>15</c:v>
                </c:pt>
                <c:pt idx="3">
                  <c:v>15</c:v>
                </c:pt>
              </c:numCache>
            </c:numRef>
          </c:val>
          <c:extLst xmlns:c16r2="http://schemas.microsoft.com/office/drawing/2015/06/chart">
            <c:ext xmlns:c16="http://schemas.microsoft.com/office/drawing/2014/chart" uri="{C3380CC4-5D6E-409C-BE32-E72D297353CC}">
              <c16:uniqueId val="{00000004-68D0-4ADC-B704-887206089D99}"/>
            </c:ext>
          </c:extLst>
        </c:ser>
        <c:dLbls>
          <c:showLegendKey val="0"/>
          <c:showVal val="0"/>
          <c:showCatName val="0"/>
          <c:showSerName val="0"/>
          <c:showPercent val="0"/>
          <c:showBubbleSize val="0"/>
          <c:showLeaderLines val="0"/>
        </c:dLbls>
        <c:firstSliceAng val="0"/>
        <c:holeSize val="80"/>
      </c:doughnutChart>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997836278398845E-2"/>
          <c:y val="1.8833755885548715E-2"/>
          <c:w val="0.95816804904435626"/>
          <c:h val="0.9623324882289026"/>
        </c:manualLayout>
      </c:layout>
      <c:doughnutChart>
        <c:varyColors val="0"/>
        <c:ser>
          <c:idx val="0"/>
          <c:order val="0"/>
          <c:dPt>
            <c:idx val="0"/>
            <c:bubble3D val="0"/>
            <c:spPr>
              <a:solidFill>
                <a:srgbClr val="A42649"/>
              </a:solidFill>
              <a:ln>
                <a:noFill/>
              </a:ln>
            </c:spPr>
            <c:extLst xmlns:c16r2="http://schemas.microsoft.com/office/drawing/2015/06/chart">
              <c:ext xmlns:c16="http://schemas.microsoft.com/office/drawing/2014/chart" uri="{C3380CC4-5D6E-409C-BE32-E72D297353CC}">
                <c16:uniqueId val="{00000000-4BD7-4330-A76F-8E53E3DBAD20}"/>
              </c:ext>
            </c:extLst>
          </c:dPt>
          <c:dPt>
            <c:idx val="1"/>
            <c:bubble3D val="0"/>
            <c:spPr>
              <a:solidFill>
                <a:srgbClr val="D64970"/>
              </a:solidFill>
              <a:ln>
                <a:noFill/>
              </a:ln>
            </c:spPr>
            <c:extLst xmlns:c16r2="http://schemas.microsoft.com/office/drawing/2015/06/chart">
              <c:ext xmlns:c16="http://schemas.microsoft.com/office/drawing/2014/chart" uri="{C3380CC4-5D6E-409C-BE32-E72D297353CC}">
                <c16:uniqueId val="{00000001-4BD7-4330-A76F-8E53E3DBAD20}"/>
              </c:ext>
            </c:extLst>
          </c:dPt>
          <c:dPt>
            <c:idx val="2"/>
            <c:bubble3D val="0"/>
            <c:spPr>
              <a:solidFill>
                <a:srgbClr val="E07694"/>
              </a:solidFill>
              <a:ln>
                <a:noFill/>
              </a:ln>
            </c:spPr>
            <c:extLst xmlns:c16r2="http://schemas.microsoft.com/office/drawing/2015/06/chart">
              <c:ext xmlns:c16="http://schemas.microsoft.com/office/drawing/2014/chart" uri="{C3380CC4-5D6E-409C-BE32-E72D297353CC}">
                <c16:uniqueId val="{00000002-4BD7-4330-A76F-8E53E3DBAD20}"/>
              </c:ext>
            </c:extLst>
          </c:dPt>
          <c:dPt>
            <c:idx val="3"/>
            <c:bubble3D val="0"/>
            <c:spPr>
              <a:solidFill>
                <a:srgbClr val="EA9FB4"/>
              </a:solidFill>
              <a:ln>
                <a:noFill/>
              </a:ln>
            </c:spPr>
            <c:extLst xmlns:c16r2="http://schemas.microsoft.com/office/drawing/2015/06/chart">
              <c:ext xmlns:c16="http://schemas.microsoft.com/office/drawing/2014/chart" uri="{C3380CC4-5D6E-409C-BE32-E72D297353CC}">
                <c16:uniqueId val="{00000003-4BD7-4330-A76F-8E53E3DBAD20}"/>
              </c:ext>
            </c:extLst>
          </c:dPt>
          <c:dPt>
            <c:idx val="4"/>
            <c:bubble3D val="0"/>
            <c:spPr>
              <a:solidFill>
                <a:srgbClr val="F5D1DB"/>
              </a:solidFill>
              <a:ln>
                <a:noFill/>
              </a:ln>
            </c:spPr>
            <c:extLst xmlns:c16r2="http://schemas.microsoft.com/office/drawing/2015/06/chart">
              <c:ext xmlns:c16="http://schemas.microsoft.com/office/drawing/2014/chart" uri="{C3380CC4-5D6E-409C-BE32-E72D297353CC}">
                <c16:uniqueId val="{00000004-4BD7-4330-A76F-8E53E3DBAD20}"/>
              </c:ext>
            </c:extLst>
          </c:dPt>
          <c:dPt>
            <c:idx val="5"/>
            <c:bubble3D val="0"/>
            <c:spPr>
              <a:solidFill>
                <a:srgbClr val="565656"/>
              </a:solidFill>
              <a:ln>
                <a:noFill/>
              </a:ln>
            </c:spPr>
            <c:extLst xmlns:c16r2="http://schemas.microsoft.com/office/drawing/2015/06/chart">
              <c:ext xmlns:c16="http://schemas.microsoft.com/office/drawing/2014/chart" uri="{C3380CC4-5D6E-409C-BE32-E72D297353CC}">
                <c16:uniqueId val="{00000005-4BD7-4330-A76F-8E53E3DBAD20}"/>
              </c:ext>
            </c:extLst>
          </c:dPt>
          <c:dPt>
            <c:idx val="6"/>
            <c:bubble3D val="0"/>
            <c:spPr>
              <a:solidFill>
                <a:srgbClr val="837F7F"/>
              </a:solidFill>
              <a:ln>
                <a:noFill/>
              </a:ln>
            </c:spPr>
            <c:extLst xmlns:c16r2="http://schemas.microsoft.com/office/drawing/2015/06/chart">
              <c:ext xmlns:c16="http://schemas.microsoft.com/office/drawing/2014/chart" uri="{C3380CC4-5D6E-409C-BE32-E72D297353CC}">
                <c16:uniqueId val="{00000006-4BD7-4330-A76F-8E53E3DBAD20}"/>
              </c:ext>
            </c:extLst>
          </c:dPt>
          <c:dPt>
            <c:idx val="7"/>
            <c:bubble3D val="0"/>
            <c:spPr>
              <a:solidFill>
                <a:srgbClr val="ABA8B3"/>
              </a:solidFill>
              <a:ln>
                <a:noFill/>
              </a:ln>
            </c:spPr>
            <c:extLst xmlns:c16r2="http://schemas.microsoft.com/office/drawing/2015/06/chart">
              <c:ext xmlns:c16="http://schemas.microsoft.com/office/drawing/2014/chart" uri="{C3380CC4-5D6E-409C-BE32-E72D297353CC}">
                <c16:uniqueId val="{00000007-4BD7-4330-A76F-8E53E3DBAD20}"/>
              </c:ext>
            </c:extLst>
          </c:dPt>
          <c:dPt>
            <c:idx val="8"/>
            <c:bubble3D val="0"/>
            <c:spPr>
              <a:solidFill>
                <a:srgbClr val="C8C8C8"/>
              </a:solidFill>
              <a:ln>
                <a:noFill/>
              </a:ln>
            </c:spPr>
            <c:extLst xmlns:c16r2="http://schemas.microsoft.com/office/drawing/2015/06/chart">
              <c:ext xmlns:c16="http://schemas.microsoft.com/office/drawing/2014/chart" uri="{C3380CC4-5D6E-409C-BE32-E72D297353CC}">
                <c16:uniqueId val="{00000008-4BD7-4330-A76F-8E53E3DBAD20}"/>
              </c:ext>
            </c:extLst>
          </c:dPt>
          <c:dLbls>
            <c:dLbl>
              <c:idx val="0"/>
              <c:layout>
                <c:manualLayout>
                  <c:x val="4.9404976559682658E-2"/>
                  <c:y val="-5.4328141977544372E-3"/>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4BD7-4330-A76F-8E53E3DBAD20}"/>
                </c:ext>
                <c:ext xmlns:c15="http://schemas.microsoft.com/office/drawing/2012/chart" uri="{CE6537A1-D6FC-4f65-9D91-7224C49458BB}">
                  <c15:spPr xmlns:c15="http://schemas.microsoft.com/office/drawing/2012/chart">
                    <a:prstGeom prst="rect">
                      <a:avLst/>
                    </a:prstGeom>
                  </c15:spPr>
                  <c15:layout/>
                </c:ext>
              </c:extLst>
            </c:dLbl>
            <c:dLbl>
              <c:idx val="1"/>
              <c:layout>
                <c:manualLayout>
                  <c:x val="-1.1179228272628922E-2"/>
                  <c:y val="5.1792828685258967E-2"/>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4BD7-4330-A76F-8E53E3DBAD20}"/>
                </c:ext>
                <c:ext xmlns:c15="http://schemas.microsoft.com/office/drawing/2012/chart" uri="{CE6537A1-D6FC-4f65-9D91-7224C49458BB}">
                  <c15:spPr xmlns:c15="http://schemas.microsoft.com/office/drawing/2012/chart">
                    <a:prstGeom prst="rect">
                      <a:avLst/>
                    </a:prstGeom>
                  </c15:spPr>
                  <c15:layout/>
                </c:ext>
              </c:extLst>
            </c:dLbl>
            <c:dLbl>
              <c:idx val="2"/>
              <c:layout>
                <c:manualLayout>
                  <c:x val="-4.183195095564371E-2"/>
                  <c:y val="3.1872509960159362E-2"/>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4BD7-4330-A76F-8E53E3DBAD20}"/>
                </c:ext>
                <c:ext xmlns:c15="http://schemas.microsoft.com/office/drawing/2012/chart" uri="{CE6537A1-D6FC-4f65-9D91-7224C49458BB}">
                  <c15:spPr xmlns:c15="http://schemas.microsoft.com/office/drawing/2012/chart">
                    <a:prstGeom prst="rect">
                      <a:avLst/>
                    </a:prstGeom>
                  </c15:spPr>
                  <c15:layout/>
                </c:ext>
              </c:extLst>
            </c:dLbl>
            <c:dLbl>
              <c:idx val="3"/>
              <c:layout>
                <c:manualLayout>
                  <c:x val="-5.6256761630003607E-2"/>
                  <c:y val="1.1952191235059761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4BD7-4330-A76F-8E53E3DBAD20}"/>
                </c:ext>
                <c:ext xmlns:c15="http://schemas.microsoft.com/office/drawing/2012/chart" uri="{CE6537A1-D6FC-4f65-9D91-7224C49458BB}">
                  <c15:spPr xmlns:c15="http://schemas.microsoft.com/office/drawing/2012/chart">
                    <a:prstGeom prst="rect">
                      <a:avLst/>
                    </a:prstGeom>
                  </c15:spPr>
                  <c15:layout/>
                </c:ext>
              </c:extLst>
            </c:dLbl>
            <c:dLbl>
              <c:idx val="4"/>
              <c:layout>
                <c:manualLayout>
                  <c:x val="-5.8781103498016588E-2"/>
                  <c:y val="-4.7084389713871787E-3"/>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4BD7-4330-A76F-8E53E3DBAD20}"/>
                </c:ext>
                <c:ext xmlns:c15="http://schemas.microsoft.com/office/drawing/2012/chart" uri="{CE6537A1-D6FC-4f65-9D91-7224C49458BB}">
                  <c15:spPr xmlns:c15="http://schemas.microsoft.com/office/drawing/2012/chart">
                    <a:prstGeom prst="rect">
                      <a:avLst/>
                    </a:prstGeom>
                  </c15:spPr>
                  <c15:layout/>
                </c:ext>
              </c:extLst>
            </c:dLbl>
            <c:dLbl>
              <c:idx val="5"/>
              <c:layout>
                <c:manualLayout>
                  <c:x val="-5.4453660295708618E-2"/>
                  <c:y val="-1.2676566461427018E-2"/>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4BD7-4330-A76F-8E53E3DBAD20}"/>
                </c:ext>
                <c:ext xmlns:c15="http://schemas.microsoft.com/office/drawing/2012/chart" uri="{CE6537A1-D6FC-4f65-9D91-7224C49458BB}">
                  <c15:spPr xmlns:c15="http://schemas.microsoft.com/office/drawing/2012/chart">
                    <a:prstGeom prst="rect">
                      <a:avLst/>
                    </a:prstGeom>
                  </c15:spPr>
                  <c15:layout/>
                </c:ext>
              </c:extLst>
            </c:dLbl>
            <c:dLbl>
              <c:idx val="6"/>
              <c:layout>
                <c:manualLayout>
                  <c:x val="-5.0486837360259648E-2"/>
                  <c:y val="-1.9195943498732344E-2"/>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4BD7-4330-A76F-8E53E3DBAD20}"/>
                </c:ext>
                <c:ext xmlns:c15="http://schemas.microsoft.com/office/drawing/2012/chart" uri="{CE6537A1-D6FC-4f65-9D91-7224C49458BB}">
                  <c15:spPr xmlns:c15="http://schemas.microsoft.com/office/drawing/2012/chart">
                    <a:prstGeom prst="rect">
                      <a:avLst/>
                    </a:prstGeom>
                  </c15:spPr>
                  <c15:layout/>
                </c:ext>
              </c:extLst>
            </c:dLbl>
            <c:dLbl>
              <c:idx val="7"/>
              <c:layout>
                <c:manualLayout>
                  <c:x val="-4.6520014424810671E-2"/>
                  <c:y val="-2.4628757696486779E-2"/>
                </c:manualLayout>
              </c:layout>
              <c:numFmt formatCode="#,##0&quot;%&quot;;&quot;-&quot;#,##0&quot;%&quot;" sourceLinked="0"/>
              <c:spPr>
                <a:noFill/>
                <a:ln>
                  <a:noFill/>
                </a:ln>
              </c:spPr>
              <c:txPr>
                <a:bodyPr wrap="none"/>
                <a:lstStyle/>
                <a:p>
                  <a:pPr>
                    <a:defRPr sz="1200" kern="1200">
                      <a:solidFill>
                        <a:schemeClr val="bg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4BD7-4330-A76F-8E53E3DBAD20}"/>
                </c:ext>
                <c:ext xmlns:c15="http://schemas.microsoft.com/office/drawing/2012/chart" uri="{CE6537A1-D6FC-4f65-9D91-7224C49458BB}">
                  <c15:spPr xmlns:c15="http://schemas.microsoft.com/office/drawing/2012/chart">
                    <a:prstGeom prst="rect">
                      <a:avLst/>
                    </a:prstGeom>
                  </c15:spPr>
                  <c15:layout/>
                </c:ext>
              </c:extLst>
            </c:dLbl>
            <c:dLbl>
              <c:idx val="8"/>
              <c:layout>
                <c:manualLayout>
                  <c:x val="-2.271907681211684E-2"/>
                  <c:y val="-4.056501267656646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zh-TW"/>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4BD7-4330-A76F-8E53E3DBAD20}"/>
                </c:ext>
                <c:ext xmlns:c15="http://schemas.microsoft.com/office/drawing/2012/chart" uri="{CE6537A1-D6FC-4f65-9D91-7224C49458BB}">
                  <c15:spPr xmlns:c15="http://schemas.microsoft.com/office/drawing/2012/chart">
                    <a:prstGeom prst="rect">
                      <a:avLst/>
                    </a:prstGeom>
                  </c15:spPr>
                  <c15:layout/>
                </c:ext>
              </c:extLst>
            </c:dLbl>
            <c:spPr>
              <a:noFill/>
              <a:ln>
                <a:noFill/>
              </a:ln>
              <a:effectLst/>
            </c:spPr>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s>
          <c:val>
            <c:numRef>
              <c:f>Sheet1!$A$1:$A$9</c:f>
              <c:numCache>
                <c:formatCode>General</c:formatCode>
                <c:ptCount val="9"/>
                <c:pt idx="0">
                  <c:v>46</c:v>
                </c:pt>
                <c:pt idx="1">
                  <c:v>15</c:v>
                </c:pt>
                <c:pt idx="2">
                  <c:v>8</c:v>
                </c:pt>
                <c:pt idx="3">
                  <c:v>6</c:v>
                </c:pt>
                <c:pt idx="4">
                  <c:v>3</c:v>
                </c:pt>
                <c:pt idx="5">
                  <c:v>2</c:v>
                </c:pt>
                <c:pt idx="6">
                  <c:v>2</c:v>
                </c:pt>
                <c:pt idx="7">
                  <c:v>2</c:v>
                </c:pt>
                <c:pt idx="8">
                  <c:v>16</c:v>
                </c:pt>
              </c:numCache>
            </c:numRef>
          </c:val>
          <c:extLst xmlns:c16r2="http://schemas.microsoft.com/office/drawing/2015/06/chart">
            <c:ext xmlns:c16="http://schemas.microsoft.com/office/drawing/2014/chart" uri="{C3380CC4-5D6E-409C-BE32-E72D297353CC}">
              <c16:uniqueId val="{00000009-4BD7-4330-A76F-8E53E3DBAD20}"/>
            </c:ext>
          </c:extLst>
        </c:ser>
        <c:dLbls>
          <c:showLegendKey val="0"/>
          <c:showVal val="0"/>
          <c:showCatName val="0"/>
          <c:showSerName val="0"/>
          <c:showPercent val="0"/>
          <c:showBubbleSize val="0"/>
          <c:showLeaderLines val="1"/>
        </c:dLbls>
        <c:firstSliceAng val="0"/>
        <c:holeSize val="65"/>
      </c:doughnutChart>
    </c:plotArea>
    <c:plotVisOnly val="0"/>
    <c:dispBlanksAs val="gap"/>
    <c:showDLblsOverMax val="1"/>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CF10C-E0C7-4423-9FE5-098B493A2920}" type="datetimeFigureOut">
              <a:rPr lang="zh-TW" altLang="en-US" smtClean="0"/>
              <a:t>2021/6/21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6AED6-A4EE-4849-A0A1-4361FC16B020}" type="slidenum">
              <a:rPr lang="zh-TW" altLang="en-US" smtClean="0"/>
              <a:t>‹#›</a:t>
            </a:fld>
            <a:endParaRPr lang="zh-TW" altLang="en-US"/>
          </a:p>
        </p:txBody>
      </p:sp>
    </p:spTree>
    <p:extLst>
      <p:ext uri="{BB962C8B-B14F-4D97-AF65-F5344CB8AC3E}">
        <p14:creationId xmlns:p14="http://schemas.microsoft.com/office/powerpoint/2010/main" val="99492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708801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最後是積極型的組合，我們採用股</a:t>
            </a:r>
            <a:r>
              <a:rPr lang="en-US" altLang="zh-TW" dirty="0" smtClean="0"/>
              <a:t>7</a:t>
            </a:r>
            <a:r>
              <a:rPr lang="zh-TW" altLang="en-US" dirty="0" smtClean="0"/>
              <a:t>債</a:t>
            </a:r>
            <a:r>
              <a:rPr lang="en-US" altLang="zh-TW" dirty="0" smtClean="0"/>
              <a:t>3</a:t>
            </a:r>
            <a:r>
              <a:rPr lang="zh-TW" altLang="en-US" dirty="0" smtClean="0"/>
              <a:t>的配置，比較不一樣的是我們將風險等級為</a:t>
            </a:r>
            <a:r>
              <a:rPr lang="en-US" altLang="zh-TW" dirty="0" smtClean="0"/>
              <a:t>RR3</a:t>
            </a:r>
            <a:r>
              <a:rPr lang="zh-TW" altLang="en-US" dirty="0" smtClean="0"/>
              <a:t>的環球基金換成了</a:t>
            </a:r>
            <a:r>
              <a:rPr lang="en-US" altLang="zh-TW" dirty="0" smtClean="0"/>
              <a:t>RR4</a:t>
            </a:r>
            <a:r>
              <a:rPr lang="zh-TW" altLang="en-US" dirty="0" smtClean="0"/>
              <a:t>的鴻運基金，以追求更高的收益，債券部分則是維持和成長型相同的組合</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99670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r>
              <a:rPr lang="zh-TW" altLang="en-US" dirty="0" smtClean="0"/>
              <a:t>這個是股票型基金中投資的產業分布狀況，主要集中在半導體和電子業的部分，投資區域主要是台灣市場。</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029959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我們對收集到的問卷結果作</a:t>
            </a:r>
            <a:r>
              <a:rPr lang="zh-TW" altLang="en-US" sz="1400" b="0" dirty="0" smtClean="0">
                <a:effectLst>
                  <a:outerShdw blurRad="38100" dist="38100" dir="2700000" algn="tl">
                    <a:srgbClr val="000000">
                      <a:alpha val="43137"/>
                    </a:srgbClr>
                  </a:outerShdw>
                </a:effectLst>
              </a:rPr>
              <a:t>分析，發現歸類在保守型投資人比較沒有在關注財經平台，穩健型的投資人</a:t>
            </a:r>
            <a:r>
              <a:rPr lang="zh-TW" altLang="en-US" sz="1400" b="0" dirty="0" smtClean="0">
                <a:solidFill>
                  <a:srgbClr val="575757"/>
                </a:solidFill>
                <a:effectLst>
                  <a:outerShdw blurRad="38100" dist="38100" dir="2700000" algn="tl">
                    <a:srgbClr val="000000">
                      <a:alpha val="43137"/>
                    </a:srgbClr>
                  </a:outerShdw>
                </a:effectLst>
              </a:rPr>
              <a:t>主要關注市場先生、天下雜誌、商業週刊</a:t>
            </a:r>
            <a:endParaRPr lang="en-US" altLang="zh-TW" sz="1400" b="0" dirty="0" smtClean="0">
              <a:solidFill>
                <a:srgbClr val="575757"/>
              </a:solidFill>
              <a:effectLst>
                <a:outerShdw blurRad="38100" dist="38100" dir="2700000" algn="tl">
                  <a:srgbClr val="000000">
                    <a:alpha val="43137"/>
                  </a:srgbClr>
                </a:outerShdw>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0" dirty="0" smtClean="0">
                <a:effectLst>
                  <a:outerShdw blurRad="38100" dist="38100" dir="2700000" algn="tl">
                    <a:srgbClr val="000000">
                      <a:alpha val="43137"/>
                    </a:srgbClr>
                  </a:outerShdw>
                </a:effectLst>
              </a:rPr>
              <a:t>，成長型</a:t>
            </a:r>
            <a:r>
              <a:rPr lang="zh-TW" altLang="en-US" sz="1400" b="0" dirty="0" smtClean="0">
                <a:solidFill>
                  <a:srgbClr val="575757"/>
                </a:solidFill>
                <a:effectLst>
                  <a:outerShdw blurRad="38100" dist="38100" dir="2700000" algn="tl">
                    <a:srgbClr val="000000">
                      <a:alpha val="43137"/>
                    </a:srgbClr>
                  </a:outerShdw>
                </a:effectLst>
              </a:rPr>
              <a:t>關注財經</a:t>
            </a:r>
            <a:r>
              <a:rPr lang="en-US" altLang="zh-TW" sz="1400" b="0" dirty="0" smtClean="0">
                <a:solidFill>
                  <a:srgbClr val="575757"/>
                </a:solidFill>
                <a:effectLst>
                  <a:outerShdw blurRad="38100" dist="38100" dir="2700000" algn="tl">
                    <a:srgbClr val="000000">
                      <a:alpha val="43137"/>
                    </a:srgbClr>
                  </a:outerShdw>
                </a:effectLst>
              </a:rPr>
              <a:t>M</a:t>
            </a:r>
            <a:r>
              <a:rPr lang="zh-TW" altLang="en-US" sz="1400" b="0" dirty="0" smtClean="0">
                <a:solidFill>
                  <a:srgbClr val="575757"/>
                </a:solidFill>
                <a:effectLst>
                  <a:outerShdw blurRad="38100" dist="38100" dir="2700000" algn="tl">
                    <a:srgbClr val="000000">
                      <a:alpha val="43137"/>
                    </a:srgbClr>
                  </a:outerShdw>
                </a:effectLst>
              </a:rPr>
              <a:t>平方、商業週刊，積極型投資人幾乎都會關注兩個以上平台。</a:t>
            </a:r>
            <a:endParaRPr lang="en-US" sz="1400" b="0"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984595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我們問了填答者會想用哪個平台進行投資，填</a:t>
            </a:r>
            <a:r>
              <a:rPr lang="zh-TW" altLang="en-US" dirty="0" smtClean="0"/>
              <a:t>答者主要選擇</a:t>
            </a:r>
            <a:r>
              <a:rPr lang="zh-TW" altLang="en-US" sz="1200" b="1" dirty="0" smtClean="0">
                <a:latin typeface="+mn-ea"/>
              </a:rPr>
              <a:t>元大、國泰與富邦進行智能投資；主要原因為品牌名聲、本身為平台用戶。</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47782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pPr fontAlgn="ctr"/>
            <a:r>
              <a:rPr lang="zh-TW" altLang="en-US" dirty="0" smtClean="0"/>
              <a:t>選擇野村的用戶主要因為品牌名聲，大部分屬於成長型投資人，主要關注，</a:t>
            </a:r>
            <a:r>
              <a:rPr lang="zh-TW" altLang="en-US" sz="1200" b="1" dirty="0" smtClean="0">
                <a:solidFill>
                  <a:srgbClr val="C00000"/>
                </a:solidFill>
                <a:latin typeface="+mn-ea"/>
              </a:rPr>
              <a:t>商業周刊、財經</a:t>
            </a:r>
            <a:r>
              <a:rPr lang="en-US" altLang="zh-TW" sz="1200" b="1" dirty="0" smtClean="0">
                <a:solidFill>
                  <a:srgbClr val="C00000"/>
                </a:solidFill>
                <a:latin typeface="+mn-ea"/>
              </a:rPr>
              <a:t>M</a:t>
            </a:r>
            <a:r>
              <a:rPr lang="zh-TW" altLang="en-US" sz="1200" b="1" dirty="0" smtClean="0">
                <a:solidFill>
                  <a:srgbClr val="C00000"/>
                </a:solidFill>
                <a:latin typeface="+mn-ea"/>
              </a:rPr>
              <a:t>平方</a:t>
            </a:r>
            <a:endParaRPr lang="en-US" altLang="zh-TW" sz="1200" b="1" dirty="0" smtClean="0">
              <a:solidFill>
                <a:srgbClr val="C00000"/>
              </a:solidFill>
              <a:latin typeface="+mn-ea"/>
            </a:endParaRPr>
          </a:p>
          <a:p>
            <a:pPr fontAlgn="ctr"/>
            <a:r>
              <a:rPr lang="zh-TW" altLang="en-US" sz="1200" b="1" dirty="0" smtClean="0">
                <a:solidFill>
                  <a:srgbClr val="C00000"/>
                </a:solidFill>
                <a:latin typeface="+mn-ea"/>
              </a:rPr>
              <a:t>市場先生</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570549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r>
              <a:rPr lang="zh-TW" altLang="en-US" dirty="0" smtClean="0"/>
              <a:t>最後我們請填答者在拿到投資組合建議後，用</a:t>
            </a:r>
            <a:r>
              <a:rPr lang="en-US" altLang="zh-TW" dirty="0" smtClean="0"/>
              <a:t>1~10</a:t>
            </a:r>
            <a:r>
              <a:rPr lang="zh-TW" altLang="en-US" dirty="0" smtClean="0"/>
              <a:t>去評分整份問卷，填</a:t>
            </a:r>
            <a:r>
              <a:rPr lang="zh-TW" altLang="en-US" dirty="0" smtClean="0"/>
              <a:t>答</a:t>
            </a:r>
            <a:r>
              <a:rPr lang="zh-TW" altLang="en-US" dirty="0" smtClean="0"/>
              <a:t>者平均</a:t>
            </a:r>
            <a:r>
              <a:rPr lang="zh-TW" altLang="en-US" dirty="0" smtClean="0"/>
              <a:t>給了</a:t>
            </a:r>
            <a:r>
              <a:rPr lang="en-US" altLang="zh-TW" dirty="0" smtClean="0"/>
              <a:t>8.2</a:t>
            </a:r>
            <a:r>
              <a:rPr lang="zh-TW" altLang="en-US" dirty="0" smtClean="0"/>
              <a:t>分</a:t>
            </a:r>
            <a:r>
              <a:rPr lang="zh-TW" altLang="en-US" dirty="0" smtClean="0"/>
              <a:t>，同時我們也問了他們的建議，其中大多數希望</a:t>
            </a:r>
            <a:r>
              <a:rPr lang="zh-TW" altLang="en-US" dirty="0" smtClean="0"/>
              <a:t>結果呈現更清楚、文字更平易近人，投資組合結果再詳細一點，並涵蓋更多種類的資產</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1500467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4144421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144705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我們希望在完成目前機器人後，未來能夠強化機器人的功能，像是在結果呈現時讓用戶了解自己是</a:t>
            </a:r>
            <a:r>
              <a:rPr lang="zh-TW" altLang="en-US" b="1" dirty="0" smtClean="0">
                <a:solidFill>
                  <a:srgbClr val="575757"/>
                </a:solidFill>
              </a:rPr>
              <a:t>第幾個申購基金的人，增加購買動機</a:t>
            </a:r>
            <a:r>
              <a:rPr lang="en-US" altLang="zh-TW" b="1" dirty="0" smtClean="0">
                <a:solidFill>
                  <a:srgbClr val="575757"/>
                </a:solidFill>
              </a:rPr>
              <a:t/>
            </a:r>
            <a:br>
              <a:rPr lang="en-US" altLang="zh-TW" b="1" dirty="0" smtClean="0">
                <a:solidFill>
                  <a:srgbClr val="575757"/>
                </a:solidFill>
              </a:rPr>
            </a:br>
            <a:r>
              <a:rPr lang="zh-TW" altLang="en-US" b="1" dirty="0" smtClean="0">
                <a:solidFill>
                  <a:srgbClr val="575757"/>
                </a:solidFill>
              </a:rPr>
              <a:t>另外，增加讓用戶能夠更快速填寫的快捷鍵，優化使用者體驗的部分。</a:t>
            </a:r>
            <a:endParaRPr lang="en-US" altLang="zh-TW" b="1" dirty="0" smtClean="0">
              <a:solidFill>
                <a:srgbClr val="575757"/>
              </a:solidFill>
            </a:endParaRPr>
          </a:p>
          <a:p>
            <a:endParaRPr lang="zh-TW" altLang="en-US" dirty="0"/>
          </a:p>
        </p:txBody>
      </p:sp>
      <p:sp>
        <p:nvSpPr>
          <p:cNvPr id="4" name="投影片編號版面配置區 3"/>
          <p:cNvSpPr>
            <a:spLocks noGrp="1"/>
          </p:cNvSpPr>
          <p:nvPr>
            <p:ph type="sldNum" sz="quarter" idx="10"/>
          </p:nvPr>
        </p:nvSpPr>
        <p:spPr/>
        <p:txBody>
          <a:bodyPr/>
          <a:lstStyle/>
          <a:p>
            <a:fld id="{9CA6AED6-A4EE-4849-A0A1-4361FC16B020}" type="slidenum">
              <a:rPr lang="zh-TW" altLang="en-US" smtClean="0"/>
              <a:t>19</a:t>
            </a:fld>
            <a:endParaRPr lang="zh-TW" altLang="en-US"/>
          </a:p>
        </p:txBody>
      </p:sp>
    </p:spTree>
    <p:extLst>
      <p:ext uri="{BB962C8B-B14F-4D97-AF65-F5344CB8AC3E}">
        <p14:creationId xmlns:p14="http://schemas.microsoft.com/office/powerpoint/2010/main" val="1325550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這是我們專案的分工表</a:t>
            </a:r>
            <a:endParaRPr lang="zh-TW" altLang="en-US" dirty="0"/>
          </a:p>
        </p:txBody>
      </p:sp>
      <p:sp>
        <p:nvSpPr>
          <p:cNvPr id="4" name="投影片編號版面配置區 3"/>
          <p:cNvSpPr>
            <a:spLocks noGrp="1"/>
          </p:cNvSpPr>
          <p:nvPr>
            <p:ph type="sldNum" sz="quarter" idx="10"/>
          </p:nvPr>
        </p:nvSpPr>
        <p:spPr/>
        <p:txBody>
          <a:bodyPr/>
          <a:lstStyle/>
          <a:p>
            <a:fld id="{9CA6AED6-A4EE-4849-A0A1-4361FC16B020}" type="slidenum">
              <a:rPr lang="zh-TW" altLang="en-US" smtClean="0"/>
              <a:t>20</a:t>
            </a:fld>
            <a:endParaRPr lang="zh-TW" altLang="en-US"/>
          </a:p>
        </p:txBody>
      </p:sp>
    </p:spTree>
    <p:extLst>
      <p:ext uri="{BB962C8B-B14F-4D97-AF65-F5344CB8AC3E}">
        <p14:creationId xmlns:p14="http://schemas.microsoft.com/office/powerpoint/2010/main" val="3199252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86433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最後要感謝業師</a:t>
            </a:r>
            <a:r>
              <a:rPr lang="en-US" altLang="zh-TW" dirty="0" smtClean="0"/>
              <a:t>IVIAN</a:t>
            </a:r>
            <a:r>
              <a:rPr lang="zh-TW" altLang="en-US" dirty="0" smtClean="0"/>
              <a:t> 和</a:t>
            </a:r>
            <a:r>
              <a:rPr lang="en-US" altLang="zh-TW" dirty="0" smtClean="0"/>
              <a:t>Eddie </a:t>
            </a:r>
            <a:r>
              <a:rPr lang="zh-TW" altLang="en-US" dirty="0" smtClean="0"/>
              <a:t>以及蔡老師在這次專案中所給的建議與關心，讓我們在這次專案收穫良多，謝謝！</a:t>
            </a:r>
            <a:endParaRPr lang="zh-TW" altLang="en-US" dirty="0"/>
          </a:p>
        </p:txBody>
      </p:sp>
      <p:sp>
        <p:nvSpPr>
          <p:cNvPr id="4" name="投影片編號版面配置區 3"/>
          <p:cNvSpPr>
            <a:spLocks noGrp="1"/>
          </p:cNvSpPr>
          <p:nvPr>
            <p:ph type="sldNum" sz="quarter" idx="10"/>
          </p:nvPr>
        </p:nvSpPr>
        <p:spPr/>
        <p:txBody>
          <a:bodyPr/>
          <a:lstStyle/>
          <a:p>
            <a:fld id="{9CA6AED6-A4EE-4849-A0A1-4361FC16B020}" type="slidenum">
              <a:rPr lang="zh-TW" altLang="en-US" smtClean="0"/>
              <a:t>21</a:t>
            </a:fld>
            <a:endParaRPr lang="zh-TW" altLang="en-US"/>
          </a:p>
        </p:txBody>
      </p:sp>
    </p:spTree>
    <p:extLst>
      <p:ext uri="{BB962C8B-B14F-4D97-AF65-F5344CB8AC3E}">
        <p14:creationId xmlns:p14="http://schemas.microsoft.com/office/powerpoint/2010/main" val="4007568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70985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542300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543837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270059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r>
              <a:rPr lang="zh-TW" altLang="en-US" dirty="0" smtClean="0"/>
              <a:t>接下來介紹我們對四種不同風險屬性的投資人所配置的投資組合內容，我們在保守型的配置是採用傳統的股</a:t>
            </a:r>
            <a:r>
              <a:rPr lang="en-US" altLang="zh-TW" dirty="0" smtClean="0"/>
              <a:t>4</a:t>
            </a:r>
            <a:r>
              <a:rPr lang="zh-TW" altLang="en-US" dirty="0" smtClean="0"/>
              <a:t>債</a:t>
            </a:r>
            <a:r>
              <a:rPr lang="en-US" altLang="zh-TW" dirty="0" smtClean="0"/>
              <a:t>6</a:t>
            </a:r>
            <a:r>
              <a:rPr lang="zh-TW" altLang="en-US" dirty="0" smtClean="0"/>
              <a:t>，股票的部分挑選的是野村主打的環球基金以及成長基金，債券的部分挑選投資全球的組合債券基金。</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999103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穩健型的配置是股債個半，股票型基金和債券型基金的內容和保守型是一樣的</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765556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196850"/>
            <a:ext cx="8820150" cy="4960938"/>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成長型採用股</a:t>
            </a:r>
            <a:r>
              <a:rPr lang="en-US" altLang="zh-TW" dirty="0" smtClean="0"/>
              <a:t>6</a:t>
            </a:r>
            <a:r>
              <a:rPr lang="zh-TW" altLang="en-US" dirty="0" smtClean="0"/>
              <a:t>債</a:t>
            </a:r>
            <a:r>
              <a:rPr lang="en-US" altLang="zh-TW" dirty="0" smtClean="0"/>
              <a:t>4</a:t>
            </a:r>
            <a:r>
              <a:rPr lang="zh-TW" altLang="en-US" dirty="0" smtClean="0"/>
              <a:t>的配置，和前面不一樣的是，債券型的部分有一半配置給亞太新興債券以追求更高的潛在報酬</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1C575A-FA3C-4170-BDE2-E20A38399392}"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91687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50000"/>
                </a:prstClr>
              </a:solidFill>
              <a:effectLst/>
              <a:uLnTx/>
              <a:uFillTx/>
              <a:latin typeface="Trebuchet MS"/>
              <a:ea typeface="+mn-ea"/>
              <a:cs typeface="+mn-cs"/>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4092741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xmlns=""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8852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y slice headin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50000"/>
                </a:prstClr>
              </a:solidFill>
              <a:effectLst/>
              <a:uLnTx/>
              <a:uFillTx/>
              <a:latin typeface="Trebuchet MS"/>
              <a:ea typeface="+mn-ea"/>
              <a:cs typeface="+mn-cs"/>
              <a:sym typeface="Trebuchet MS" panose="020B0603020202020204" pitchFamily="34" charset="0"/>
            </a:endParaRP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Tree>
    <p:extLst>
      <p:ext uri="{BB962C8B-B14F-4D97-AF65-F5344CB8AC3E}">
        <p14:creationId xmlns:p14="http://schemas.microsoft.com/office/powerpoint/2010/main" val="11730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50000"/>
                </a:prstClr>
              </a:solidFill>
              <a:effectLst/>
              <a:uLnTx/>
              <a:uFillTx/>
              <a:latin typeface="Trebuchet MS"/>
              <a:ea typeface="+mn-ea"/>
              <a:cs typeface="+mn-cs"/>
              <a:sym typeface="Trebuchet MS" panose="020B0603020202020204" pitchFamily="34" charset="0"/>
            </a:endParaRPr>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solidFill>
                  <a:prstClr val="white">
                    <a:lumMod val="50000"/>
                  </a:prstClr>
                </a:solidFill>
                <a:effectLst/>
                <a:uLnTx/>
                <a:uFillTx/>
                <a:latin typeface="Trebuchet MS"/>
                <a:ea typeface="+mn-ea"/>
                <a:cs typeface="+mn-cs"/>
                <a:sym typeface="Trebuchet MS" panose="020B0603020202020204" pitchFamily="34" charset="0"/>
              </a:rPr>
              <a:t>Copyright © 2018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664547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3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graphicFrame>
        <p:nvGraphicFramePr>
          <p:cNvPr id="3" name="物件 2" hidden="1"/>
          <p:cNvGraphicFramePr>
            <a:graphicFrameLocks noChangeAspect="1"/>
          </p:cNvGraphicFramePr>
          <p:nvPr userDrawn="1">
            <p:custDataLst>
              <p:tags r:id="rId2"/>
            </p:custDataLst>
            <p:extLst>
              <p:ext uri="{D42A27DB-BD31-4B8C-83A1-F6EECF244321}">
                <p14:modId xmlns:p14="http://schemas.microsoft.com/office/powerpoint/2010/main" val="13859719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27"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111" name="Picture 15" descr="Money Talks: Why Translation is Important In Finance"/>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65509"/>
            <a:ext cx="12900948" cy="6923510"/>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3"/>
          <p:cNvSpPr/>
          <p:nvPr/>
        </p:nvSpPr>
        <p:spPr>
          <a:xfrm>
            <a:off x="0" y="5279183"/>
            <a:ext cx="12192000" cy="1578818"/>
          </a:xfrm>
          <a:prstGeom prst="rect">
            <a:avLst/>
          </a:prstGeom>
          <a:solidFill>
            <a:srgbClr val="FFFFFF"/>
          </a:solidFill>
          <a:ln w="12700">
            <a:miter lim="400000"/>
          </a:ln>
        </p:spPr>
        <p:txBody>
          <a:bodyPr lIns="45719" rIns="45719"/>
          <a:lstStyle/>
          <a:p>
            <a:pPr>
              <a:lnSpc>
                <a:spcPct val="90000"/>
              </a:lnSpc>
              <a:spcBef>
                <a:spcPts val="1000"/>
              </a:spcBef>
              <a:defRPr sz="1200">
                <a:solidFill>
                  <a:srgbClr val="FFFFFF"/>
                </a:solidFill>
              </a:defRPr>
            </a:pPr>
            <a:endParaRPr/>
          </a:p>
        </p:txBody>
      </p:sp>
      <p:pic>
        <p:nvPicPr>
          <p:cNvPr id="112" name="Picture 17" descr="Picture 17"/>
          <p:cNvPicPr>
            <a:picLocks noChangeAspect="1"/>
          </p:cNvPicPr>
          <p:nvPr/>
        </p:nvPicPr>
        <p:blipFill>
          <a:blip r:embed="rId7">
            <a:extLst/>
          </a:blip>
          <a:srcRect l="1730" t="8741" r="102" b="27"/>
          <a:stretch>
            <a:fillRect/>
          </a:stretch>
        </p:blipFill>
        <p:spPr>
          <a:xfrm rot="16200000" flipH="1">
            <a:off x="8471921" y="1973271"/>
            <a:ext cx="580574" cy="6858001"/>
          </a:xfrm>
          <a:prstGeom prst="rect">
            <a:avLst/>
          </a:prstGeom>
          <a:ln w="12700">
            <a:miter lim="400000"/>
          </a:ln>
        </p:spPr>
      </p:pic>
      <p:sp>
        <p:nvSpPr>
          <p:cNvPr id="113" name="Picture Placeholder 8"/>
          <p:cNvSpPr>
            <a:spLocks noGrp="1"/>
          </p:cNvSpPr>
          <p:nvPr>
            <p:ph type="pic" sz="quarter" idx="21"/>
          </p:nvPr>
        </p:nvSpPr>
        <p:spPr>
          <a:xfrm>
            <a:off x="9366560" y="5570642"/>
            <a:ext cx="1867936" cy="896834"/>
          </a:xfrm>
          <a:prstGeom prst="rect">
            <a:avLst/>
          </a:prstGeom>
        </p:spPr>
        <p:txBody>
          <a:bodyPr lIns="91439" rIns="91439">
            <a:noAutofit/>
          </a:bodyPr>
          <a:lstStyle/>
          <a:p>
            <a:endParaRPr/>
          </a:p>
        </p:txBody>
      </p:sp>
      <p:sp>
        <p:nvSpPr>
          <p:cNvPr id="114" name="Rectangle 20"/>
          <p:cNvSpPr/>
          <p:nvPr/>
        </p:nvSpPr>
        <p:spPr>
          <a:xfrm>
            <a:off x="630935" y="626199"/>
            <a:ext cx="8125202" cy="5529602"/>
          </a:xfrm>
          <a:prstGeom prst="rect">
            <a:avLst/>
          </a:prstGeom>
          <a:gradFill>
            <a:gsLst>
              <a:gs pos="100000">
                <a:schemeClr val="accent6">
                  <a:lumMod val="75000"/>
                  <a:alpha val="83000"/>
                </a:schemeClr>
              </a:gs>
              <a:gs pos="100000">
                <a:schemeClr val="accent4">
                  <a:alpha val="2000"/>
                </a:schemeClr>
              </a:gs>
            </a:gsLst>
            <a:lin ang="18900000"/>
          </a:gradFill>
          <a:ln w="12700">
            <a:miter lim="400000"/>
          </a:ln>
        </p:spPr>
        <p:txBody>
          <a:bodyPr lIns="45719" rIns="45719" anchor="ctr"/>
          <a:lstStyle/>
          <a:p>
            <a:pPr algn="ctr">
              <a:lnSpc>
                <a:spcPct val="95000"/>
              </a:lnSpc>
              <a:defRPr sz="2000">
                <a:solidFill>
                  <a:srgbClr val="FFFFFF"/>
                </a:solidFill>
              </a:defRPr>
            </a:pPr>
            <a:endParaRPr/>
          </a:p>
        </p:txBody>
      </p:sp>
      <p:sp>
        <p:nvSpPr>
          <p:cNvPr id="115" name="內文層級一…"/>
          <p:cNvSpPr txBox="1">
            <a:spLocks noGrp="1"/>
          </p:cNvSpPr>
          <p:nvPr>
            <p:ph type="body" sz="quarter" idx="1" hasCustomPrompt="1"/>
          </p:nvPr>
        </p:nvSpPr>
        <p:spPr>
          <a:xfrm>
            <a:off x="1117415" y="6207842"/>
            <a:ext cx="6868801" cy="327149"/>
          </a:xfrm>
          <a:prstGeom prst="rect">
            <a:avLst/>
          </a:prstGeom>
        </p:spPr>
        <p:txBody>
          <a:bodyPr anchor="ctr"/>
          <a:lstStyle>
            <a:lvl1pPr>
              <a:lnSpc>
                <a:spcPct val="110000"/>
              </a:lnSpc>
              <a:buSzTx/>
              <a:buFontTx/>
              <a:buNone/>
              <a:defRPr sz="1200" b="1" cap="all">
                <a:solidFill>
                  <a:schemeClr val="accent5"/>
                </a:solidFill>
              </a:defRPr>
            </a:lvl1pPr>
            <a:lvl2pPr marL="228600" indent="228600">
              <a:lnSpc>
                <a:spcPct val="110000"/>
              </a:lnSpc>
              <a:buSzTx/>
              <a:buFontTx/>
              <a:buNone/>
              <a:defRPr sz="1200" b="1" cap="all">
                <a:solidFill>
                  <a:schemeClr val="accent5"/>
                </a:solidFill>
              </a:defRPr>
            </a:lvl2pPr>
            <a:lvl3pPr marL="228600" indent="-228600">
              <a:lnSpc>
                <a:spcPct val="110000"/>
              </a:lnSpc>
              <a:buSzTx/>
              <a:buFontTx/>
              <a:buNone/>
              <a:defRPr sz="1200" b="1" cap="all">
                <a:solidFill>
                  <a:schemeClr val="accent5"/>
                </a:solidFill>
              </a:defRPr>
            </a:lvl3pPr>
            <a:lvl4pPr marL="228600" indent="0">
              <a:lnSpc>
                <a:spcPct val="110000"/>
              </a:lnSpc>
              <a:buSzTx/>
              <a:buFontTx/>
              <a:buNone/>
              <a:defRPr sz="1200" b="1" cap="all">
                <a:solidFill>
                  <a:schemeClr val="accent5"/>
                </a:solidFill>
              </a:defRPr>
            </a:lvl4pPr>
            <a:lvl5pPr marL="228600" indent="228600">
              <a:lnSpc>
                <a:spcPct val="110000"/>
              </a:lnSpc>
              <a:buSzTx/>
              <a:buFontTx/>
              <a:buNone/>
              <a:defRPr sz="1200" b="1" cap="all">
                <a:solidFill>
                  <a:schemeClr val="accent5"/>
                </a:solidFill>
              </a:defRPr>
            </a:lvl5pPr>
          </a:lstStyle>
          <a:p>
            <a:r>
              <a:t>날짜와 장소</a:t>
            </a:r>
          </a:p>
          <a:p>
            <a:pPr lvl="1"/>
            <a:endParaRPr/>
          </a:p>
          <a:p>
            <a:pPr lvl="2"/>
            <a:endParaRPr/>
          </a:p>
          <a:p>
            <a:pPr lvl="3"/>
            <a:endParaRPr/>
          </a:p>
          <a:p>
            <a:pPr lvl="4"/>
            <a:endParaRPr/>
          </a:p>
        </p:txBody>
      </p:sp>
      <p:sp>
        <p:nvSpPr>
          <p:cNvPr id="116" name="제목을 입력하세요"/>
          <p:cNvSpPr txBox="1">
            <a:spLocks noGrp="1"/>
          </p:cNvSpPr>
          <p:nvPr>
            <p:ph type="title" hasCustomPrompt="1"/>
          </p:nvPr>
        </p:nvSpPr>
        <p:spPr>
          <a:xfrm>
            <a:off x="1117415" y="1886242"/>
            <a:ext cx="6868801" cy="3138424"/>
          </a:xfrm>
          <a:prstGeom prst="rect">
            <a:avLst/>
          </a:prstGeom>
        </p:spPr>
        <p:txBody>
          <a:bodyPr anchor="b"/>
          <a:lstStyle>
            <a:lvl1pPr>
              <a:lnSpc>
                <a:spcPct val="93000"/>
              </a:lnSpc>
              <a:defRPr sz="5400">
                <a:solidFill>
                  <a:srgbClr val="FFFFFF"/>
                </a:solidFill>
              </a:defRPr>
            </a:lvl1pPr>
          </a:lstStyle>
          <a:p>
            <a:r>
              <a:t>제목을 입력하세요</a:t>
            </a:r>
          </a:p>
        </p:txBody>
      </p:sp>
      <p:sp>
        <p:nvSpPr>
          <p:cNvPr id="117" name="幻燈片編號"/>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760134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279439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9"/>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81" name="think-cell Slide" r:id="rId10" imgW="270" imgH="270" progId="TCLayout.ActiveDocument.1">
                  <p:embed/>
                </p:oleObj>
              </mc:Choice>
              <mc:Fallback>
                <p:oleObj name="think-cell Slide" r:id="rId10" imgW="270" imgH="270" progId="TCLayout.ActiveDocument.1">
                  <p:embed/>
                  <p:pic>
                    <p:nvPicPr>
                      <p:cNvPr id="2" name="Object 1" hidden="1"/>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lumMod val="50000"/>
                </a:prstClr>
              </a:solidFill>
              <a:effectLst/>
              <a:uLnTx/>
              <a:uFillTx/>
              <a:latin typeface="Trebuchet MS"/>
              <a:ea typeface="+mn-ea"/>
              <a:cs typeface="+mn-cs"/>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000" b="0" i="0" u="none" strike="noStrike" kern="1200" cap="none" spc="0" normalizeH="0" baseline="0" noProof="0" smtClean="0">
                <a:ln>
                  <a:noFill/>
                </a:ln>
                <a:solidFill>
                  <a:prstClr val="white">
                    <a:lumMod val="50000"/>
                  </a:prstClr>
                </a:solidFill>
                <a:effectLst/>
                <a:uLnTx/>
                <a:uFillTx/>
                <a:latin typeface="Trebuchet MS"/>
                <a:ea typeface="+mn-ea"/>
                <a:cs typeface="+mn-cs"/>
                <a:sym typeface="Trebuchet MS" panose="020B0603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Trebuchet MS"/>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743743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8" r:id="rId5"/>
    <p:sldLayoutId id="2147483670"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s/_rels/slide1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81.xml"/><Relationship Id="rId7" Type="http://schemas.openxmlformats.org/officeDocument/2006/relationships/oleObject" Target="../embeddings/oleObject12.bin"/><Relationship Id="rId2" Type="http://schemas.openxmlformats.org/officeDocument/2006/relationships/tags" Target="../tags/tag80.xml"/><Relationship Id="rId1" Type="http://schemas.openxmlformats.org/officeDocument/2006/relationships/vmlDrawing" Target="../drawings/vmlDrawing12.vml"/><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82.xml"/><Relationship Id="rId9" Type="http://schemas.openxmlformats.org/officeDocument/2006/relationships/chart" Target="../charts/chart7.xml"/></Relationships>
</file>

<file path=ppt/slides/_rels/slide1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84.xml"/><Relationship Id="rId7" Type="http://schemas.openxmlformats.org/officeDocument/2006/relationships/oleObject" Target="../embeddings/oleObject13.bin"/><Relationship Id="rId2" Type="http://schemas.openxmlformats.org/officeDocument/2006/relationships/tags" Target="../tags/tag83.xml"/><Relationship Id="rId1" Type="http://schemas.openxmlformats.org/officeDocument/2006/relationships/vmlDrawing" Target="../drawings/vmlDrawing13.vml"/><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85.xml"/><Relationship Id="rId9" Type="http://schemas.openxmlformats.org/officeDocument/2006/relationships/chart" Target="../charts/chart8.xml"/></Relationships>
</file>

<file path=ppt/slides/_rels/slide12.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chart" Target="../charts/chart9.xm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image" Target="../media/image2.emf"/><Relationship Id="rId2" Type="http://schemas.openxmlformats.org/officeDocument/2006/relationships/tags" Target="../tags/tag86.xml"/><Relationship Id="rId16" Type="http://schemas.openxmlformats.org/officeDocument/2006/relationships/oleObject" Target="../embeddings/oleObject14.bin"/><Relationship Id="rId1" Type="http://schemas.openxmlformats.org/officeDocument/2006/relationships/vmlDrawing" Target="../drawings/vmlDrawing14.v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notesSlide" Target="../notesSlides/notesSlide11.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image" Target="../media/image14.png"/><Relationship Id="rId2" Type="http://schemas.openxmlformats.org/officeDocument/2006/relationships/tags" Target="../tags/tag98.xml"/><Relationship Id="rId1" Type="http://schemas.openxmlformats.org/officeDocument/2006/relationships/vmlDrawing" Target="../drawings/vmlDrawing15.vml"/><Relationship Id="rId6" Type="http://schemas.openxmlformats.org/officeDocument/2006/relationships/tags" Target="../tags/tag102.xml"/><Relationship Id="rId11" Type="http://schemas.openxmlformats.org/officeDocument/2006/relationships/image" Target="../media/image2.emf"/><Relationship Id="rId5" Type="http://schemas.openxmlformats.org/officeDocument/2006/relationships/tags" Target="../tags/tag101.xml"/><Relationship Id="rId10" Type="http://schemas.openxmlformats.org/officeDocument/2006/relationships/oleObject" Target="../embeddings/oleObject15.bin"/><Relationship Id="rId4" Type="http://schemas.openxmlformats.org/officeDocument/2006/relationships/tags" Target="../tags/tag100.xml"/><Relationship Id="rId9"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6.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15.png"/><Relationship Id="rId2" Type="http://schemas.openxmlformats.org/officeDocument/2006/relationships/tags" Target="../tags/tag104.xml"/><Relationship Id="rId1" Type="http://schemas.openxmlformats.org/officeDocument/2006/relationships/vmlDrawing" Target="../drawings/vmlDrawing16.vml"/><Relationship Id="rId6" Type="http://schemas.openxmlformats.org/officeDocument/2006/relationships/tags" Target="../tags/tag108.xml"/><Relationship Id="rId11" Type="http://schemas.openxmlformats.org/officeDocument/2006/relationships/image" Target="../media/image2.emf"/><Relationship Id="rId5" Type="http://schemas.openxmlformats.org/officeDocument/2006/relationships/tags" Target="../tags/tag107.xml"/><Relationship Id="rId10" Type="http://schemas.openxmlformats.org/officeDocument/2006/relationships/oleObject" Target="../embeddings/oleObject16.bin"/><Relationship Id="rId4" Type="http://schemas.openxmlformats.org/officeDocument/2006/relationships/tags" Target="../tags/tag106.xml"/><Relationship Id="rId9"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6.png"/><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15.png"/><Relationship Id="rId2" Type="http://schemas.openxmlformats.org/officeDocument/2006/relationships/tags" Target="../tags/tag110.xml"/><Relationship Id="rId1" Type="http://schemas.openxmlformats.org/officeDocument/2006/relationships/vmlDrawing" Target="../drawings/vmlDrawing17.vml"/><Relationship Id="rId6" Type="http://schemas.openxmlformats.org/officeDocument/2006/relationships/tags" Target="../tags/tag114.xml"/><Relationship Id="rId11" Type="http://schemas.openxmlformats.org/officeDocument/2006/relationships/image" Target="../media/image2.emf"/><Relationship Id="rId5" Type="http://schemas.openxmlformats.org/officeDocument/2006/relationships/tags" Target="../tags/tag113.xml"/><Relationship Id="rId10" Type="http://schemas.openxmlformats.org/officeDocument/2006/relationships/oleObject" Target="../embeddings/oleObject17.bin"/><Relationship Id="rId4" Type="http://schemas.openxmlformats.org/officeDocument/2006/relationships/tags" Target="../tags/tag112.xml"/><Relationship Id="rId9"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tags" Target="../tags/tag116.xml"/><Relationship Id="rId1" Type="http://schemas.openxmlformats.org/officeDocument/2006/relationships/vmlDrawing" Target="../drawings/vmlDrawing18.vml"/><Relationship Id="rId6" Type="http://schemas.openxmlformats.org/officeDocument/2006/relationships/tags" Target="../tags/tag120.xml"/><Relationship Id="rId11" Type="http://schemas.openxmlformats.org/officeDocument/2006/relationships/image" Target="../media/image2.emf"/><Relationship Id="rId5" Type="http://schemas.openxmlformats.org/officeDocument/2006/relationships/tags" Target="../tags/tag119.xml"/><Relationship Id="rId10" Type="http://schemas.openxmlformats.org/officeDocument/2006/relationships/oleObject" Target="../embeddings/oleObject18.bin"/><Relationship Id="rId4" Type="http://schemas.openxmlformats.org/officeDocument/2006/relationships/tags" Target="../tags/tag118.xml"/><Relationship Id="rId9"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vmlDrawing" Target="../drawings/vmlDrawing19.vml"/><Relationship Id="rId6" Type="http://schemas.openxmlformats.org/officeDocument/2006/relationships/tags" Target="../tags/tag126.xml"/><Relationship Id="rId11" Type="http://schemas.openxmlformats.org/officeDocument/2006/relationships/image" Target="../media/image2.emf"/><Relationship Id="rId5" Type="http://schemas.openxmlformats.org/officeDocument/2006/relationships/tags" Target="../tags/tag125.xml"/><Relationship Id="rId10" Type="http://schemas.openxmlformats.org/officeDocument/2006/relationships/oleObject" Target="../embeddings/oleObject19.bin"/><Relationship Id="rId4" Type="http://schemas.openxmlformats.org/officeDocument/2006/relationships/tags" Target="../tags/tag124.xml"/><Relationship Id="rId9"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129.xml"/><Relationship Id="rId7" Type="http://schemas.openxmlformats.org/officeDocument/2006/relationships/notesSlide" Target="../notesSlides/notesSlide17.xml"/><Relationship Id="rId2" Type="http://schemas.openxmlformats.org/officeDocument/2006/relationships/tags" Target="../tags/tag128.xml"/><Relationship Id="rId1" Type="http://schemas.openxmlformats.org/officeDocument/2006/relationships/vmlDrawing" Target="../drawings/vmlDrawing20.vml"/><Relationship Id="rId6" Type="http://schemas.openxmlformats.org/officeDocument/2006/relationships/slideLayout" Target="../slideLayouts/slideLayout1.xml"/><Relationship Id="rId5" Type="http://schemas.openxmlformats.org/officeDocument/2006/relationships/video" Target="../media/media1.mp4"/><Relationship Id="rId10" Type="http://schemas.openxmlformats.org/officeDocument/2006/relationships/image" Target="../media/image17.png"/><Relationship Id="rId4" Type="http://schemas.microsoft.com/office/2007/relationships/media" Target="../media/media1.mp4"/><Relationship Id="rId9" Type="http://schemas.openxmlformats.org/officeDocument/2006/relationships/image" Target="../media/image2.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8.png"/><Relationship Id="rId2" Type="http://schemas.openxmlformats.org/officeDocument/2006/relationships/tags" Target="../tags/tag130.xml"/><Relationship Id="rId1" Type="http://schemas.openxmlformats.org/officeDocument/2006/relationships/vmlDrawing" Target="../drawings/vmlDrawing21.vml"/><Relationship Id="rId6" Type="http://schemas.openxmlformats.org/officeDocument/2006/relationships/image" Target="../media/image2.emf"/><Relationship Id="rId5" Type="http://schemas.openxmlformats.org/officeDocument/2006/relationships/oleObject" Target="../embeddings/oleObject21.bin"/><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2.emf"/><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oleObject" Target="../embeddings/oleObject4.bin"/><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tags" Target="../tags/tag9.xml"/><Relationship Id="rId11" Type="http://schemas.openxmlformats.org/officeDocument/2006/relationships/notesSlide" Target="../notesSlides/notesSlide1.xml"/><Relationship Id="rId5" Type="http://schemas.openxmlformats.org/officeDocument/2006/relationships/tags" Target="../tags/tag8.xml"/><Relationship Id="rId10" Type="http://schemas.openxmlformats.org/officeDocument/2006/relationships/slideLayout" Target="../slideLayouts/slideLayout1.xml"/><Relationship Id="rId4" Type="http://schemas.openxmlformats.org/officeDocument/2006/relationships/tags" Target="../tags/tag7.xml"/><Relationship Id="rId9"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1.xml"/><Relationship Id="rId1" Type="http://schemas.openxmlformats.org/officeDocument/2006/relationships/vmlDrawing" Target="../drawings/vmlDrawing22.vml"/><Relationship Id="rId6" Type="http://schemas.openxmlformats.org/officeDocument/2006/relationships/image" Target="../media/image2.emf"/><Relationship Id="rId5" Type="http://schemas.openxmlformats.org/officeDocument/2006/relationships/oleObject" Target="../embeddings/oleObject22.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2.xml"/><Relationship Id="rId1" Type="http://schemas.openxmlformats.org/officeDocument/2006/relationships/vmlDrawing" Target="../drawings/vmlDrawing23.vml"/><Relationship Id="rId6" Type="http://schemas.openxmlformats.org/officeDocument/2006/relationships/image" Target="../media/image2.emf"/><Relationship Id="rId5" Type="http://schemas.openxmlformats.org/officeDocument/2006/relationships/oleObject" Target="../embeddings/oleObject23.bin"/><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2.emf"/><Relationship Id="rId2" Type="http://schemas.openxmlformats.org/officeDocument/2006/relationships/tags" Target="../tags/tag13.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tags" Target="../tags/tag16.xml"/><Relationship Id="rId7" Type="http://schemas.openxmlformats.org/officeDocument/2006/relationships/image" Target="../media/image2.emf"/><Relationship Id="rId12" Type="http://schemas.openxmlformats.org/officeDocument/2006/relationships/image" Target="../media/image10.png"/><Relationship Id="rId2" Type="http://schemas.openxmlformats.org/officeDocument/2006/relationships/tags" Target="../tags/tag15.xml"/><Relationship Id="rId1" Type="http://schemas.openxmlformats.org/officeDocument/2006/relationships/vmlDrawing" Target="../drawings/vmlDrawing6.vml"/><Relationship Id="rId6" Type="http://schemas.openxmlformats.org/officeDocument/2006/relationships/oleObject" Target="../embeddings/oleObject6.bin"/><Relationship Id="rId11" Type="http://schemas.openxmlformats.org/officeDocument/2006/relationships/image" Target="../media/image9.jpeg"/><Relationship Id="rId5" Type="http://schemas.openxmlformats.org/officeDocument/2006/relationships/notesSlide" Target="../notesSlides/notesSlide3.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image" Target="../media/image7.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tags" Target="../tags/tag18.xml"/><Relationship Id="rId7" Type="http://schemas.openxmlformats.org/officeDocument/2006/relationships/image" Target="../media/image2.emf"/><Relationship Id="rId12" Type="http://schemas.openxmlformats.org/officeDocument/2006/relationships/image" Target="../media/image10.png"/><Relationship Id="rId2" Type="http://schemas.openxmlformats.org/officeDocument/2006/relationships/tags" Target="../tags/tag17.xml"/><Relationship Id="rId1" Type="http://schemas.openxmlformats.org/officeDocument/2006/relationships/vmlDrawing" Target="../drawings/vmlDrawing7.vml"/><Relationship Id="rId6" Type="http://schemas.openxmlformats.org/officeDocument/2006/relationships/oleObject" Target="../embeddings/oleObject7.bin"/><Relationship Id="rId11" Type="http://schemas.openxmlformats.org/officeDocument/2006/relationships/image" Target="../media/image9.jpeg"/><Relationship Id="rId5" Type="http://schemas.openxmlformats.org/officeDocument/2006/relationships/notesSlide" Target="../notesSlides/notesSlide4.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image" Target="../media/image7.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vmlDrawing" Target="../drawings/vmlDrawing8.vml"/><Relationship Id="rId6" Type="http://schemas.openxmlformats.org/officeDocument/2006/relationships/tags" Target="../tags/tag23.xml"/><Relationship Id="rId11" Type="http://schemas.openxmlformats.org/officeDocument/2006/relationships/image" Target="../media/image2.emf"/><Relationship Id="rId5" Type="http://schemas.openxmlformats.org/officeDocument/2006/relationships/tags" Target="../tags/tag22.xml"/><Relationship Id="rId10" Type="http://schemas.openxmlformats.org/officeDocument/2006/relationships/oleObject" Target="../embeddings/oleObject8.bin"/><Relationship Id="rId4" Type="http://schemas.openxmlformats.org/officeDocument/2006/relationships/tags" Target="../tags/tag21.xml"/><Relationship Id="rId9"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3" Type="http://schemas.openxmlformats.org/officeDocument/2006/relationships/tags" Target="../tags/tag36.xml"/><Relationship Id="rId18" Type="http://schemas.openxmlformats.org/officeDocument/2006/relationships/tags" Target="../tags/tag41.xml"/><Relationship Id="rId26" Type="http://schemas.openxmlformats.org/officeDocument/2006/relationships/tags" Target="../tags/tag49.xml"/><Relationship Id="rId39" Type="http://schemas.openxmlformats.org/officeDocument/2006/relationships/tags" Target="../tags/tag62.xml"/><Relationship Id="rId21" Type="http://schemas.openxmlformats.org/officeDocument/2006/relationships/tags" Target="../tags/tag44.xml"/><Relationship Id="rId34" Type="http://schemas.openxmlformats.org/officeDocument/2006/relationships/tags" Target="../tags/tag57.xml"/><Relationship Id="rId42" Type="http://schemas.openxmlformats.org/officeDocument/2006/relationships/tags" Target="../tags/tag65.xml"/><Relationship Id="rId47" Type="http://schemas.openxmlformats.org/officeDocument/2006/relationships/tags" Target="../tags/tag70.xml"/><Relationship Id="rId50" Type="http://schemas.openxmlformats.org/officeDocument/2006/relationships/tags" Target="../tags/tag73.xml"/><Relationship Id="rId55" Type="http://schemas.openxmlformats.org/officeDocument/2006/relationships/chart" Target="../charts/chart1.xml"/><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5" Type="http://schemas.openxmlformats.org/officeDocument/2006/relationships/tags" Target="../tags/tag48.xml"/><Relationship Id="rId33" Type="http://schemas.openxmlformats.org/officeDocument/2006/relationships/tags" Target="../tags/tag56.xml"/><Relationship Id="rId38" Type="http://schemas.openxmlformats.org/officeDocument/2006/relationships/tags" Target="../tags/tag61.xml"/><Relationship Id="rId46" Type="http://schemas.openxmlformats.org/officeDocument/2006/relationships/tags" Target="../tags/tag69.xml"/><Relationship Id="rId2" Type="http://schemas.openxmlformats.org/officeDocument/2006/relationships/tags" Target="../tags/tag25.xml"/><Relationship Id="rId16" Type="http://schemas.openxmlformats.org/officeDocument/2006/relationships/tags" Target="../tags/tag39.xml"/><Relationship Id="rId20" Type="http://schemas.openxmlformats.org/officeDocument/2006/relationships/tags" Target="../tags/tag43.xml"/><Relationship Id="rId29" Type="http://schemas.openxmlformats.org/officeDocument/2006/relationships/tags" Target="../tags/tag52.xml"/><Relationship Id="rId41" Type="http://schemas.openxmlformats.org/officeDocument/2006/relationships/tags" Target="../tags/tag64.xml"/><Relationship Id="rId54" Type="http://schemas.openxmlformats.org/officeDocument/2006/relationships/image" Target="../media/image2.emf"/><Relationship Id="rId1" Type="http://schemas.openxmlformats.org/officeDocument/2006/relationships/vmlDrawing" Target="../drawings/vmlDrawing9.vml"/><Relationship Id="rId6" Type="http://schemas.openxmlformats.org/officeDocument/2006/relationships/tags" Target="../tags/tag29.xml"/><Relationship Id="rId11" Type="http://schemas.openxmlformats.org/officeDocument/2006/relationships/tags" Target="../tags/tag34.xml"/><Relationship Id="rId24" Type="http://schemas.openxmlformats.org/officeDocument/2006/relationships/tags" Target="../tags/tag47.xml"/><Relationship Id="rId32" Type="http://schemas.openxmlformats.org/officeDocument/2006/relationships/tags" Target="../tags/tag55.xml"/><Relationship Id="rId37" Type="http://schemas.openxmlformats.org/officeDocument/2006/relationships/tags" Target="../tags/tag60.xml"/><Relationship Id="rId40" Type="http://schemas.openxmlformats.org/officeDocument/2006/relationships/tags" Target="../tags/tag63.xml"/><Relationship Id="rId45" Type="http://schemas.openxmlformats.org/officeDocument/2006/relationships/tags" Target="../tags/tag68.xml"/><Relationship Id="rId53" Type="http://schemas.openxmlformats.org/officeDocument/2006/relationships/oleObject" Target="../embeddings/oleObject9.bin"/><Relationship Id="rId58" Type="http://schemas.openxmlformats.org/officeDocument/2006/relationships/chart" Target="../charts/chart4.xml"/><Relationship Id="rId5" Type="http://schemas.openxmlformats.org/officeDocument/2006/relationships/tags" Target="../tags/tag28.xml"/><Relationship Id="rId15" Type="http://schemas.openxmlformats.org/officeDocument/2006/relationships/tags" Target="../tags/tag38.xml"/><Relationship Id="rId23" Type="http://schemas.openxmlformats.org/officeDocument/2006/relationships/tags" Target="../tags/tag46.xml"/><Relationship Id="rId28" Type="http://schemas.openxmlformats.org/officeDocument/2006/relationships/tags" Target="../tags/tag51.xml"/><Relationship Id="rId36" Type="http://schemas.openxmlformats.org/officeDocument/2006/relationships/tags" Target="../tags/tag59.xml"/><Relationship Id="rId49" Type="http://schemas.openxmlformats.org/officeDocument/2006/relationships/tags" Target="../tags/tag72.xml"/><Relationship Id="rId57" Type="http://schemas.openxmlformats.org/officeDocument/2006/relationships/chart" Target="../charts/chart3.xml"/><Relationship Id="rId10" Type="http://schemas.openxmlformats.org/officeDocument/2006/relationships/tags" Target="../tags/tag33.xml"/><Relationship Id="rId19" Type="http://schemas.openxmlformats.org/officeDocument/2006/relationships/tags" Target="../tags/tag42.xml"/><Relationship Id="rId31" Type="http://schemas.openxmlformats.org/officeDocument/2006/relationships/tags" Target="../tags/tag54.xml"/><Relationship Id="rId44" Type="http://schemas.openxmlformats.org/officeDocument/2006/relationships/tags" Target="../tags/tag67.xml"/><Relationship Id="rId52" Type="http://schemas.openxmlformats.org/officeDocument/2006/relationships/notesSlide" Target="../notesSlides/notesSlide6.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tags" Target="../tags/tag45.xml"/><Relationship Id="rId27" Type="http://schemas.openxmlformats.org/officeDocument/2006/relationships/tags" Target="../tags/tag50.xml"/><Relationship Id="rId30" Type="http://schemas.openxmlformats.org/officeDocument/2006/relationships/tags" Target="../tags/tag53.xml"/><Relationship Id="rId35" Type="http://schemas.openxmlformats.org/officeDocument/2006/relationships/tags" Target="../tags/tag58.xml"/><Relationship Id="rId43" Type="http://schemas.openxmlformats.org/officeDocument/2006/relationships/tags" Target="../tags/tag66.xml"/><Relationship Id="rId48" Type="http://schemas.openxmlformats.org/officeDocument/2006/relationships/tags" Target="../tags/tag71.xml"/><Relationship Id="rId56" Type="http://schemas.openxmlformats.org/officeDocument/2006/relationships/chart" Target="../charts/chart2.xml"/><Relationship Id="rId8" Type="http://schemas.openxmlformats.org/officeDocument/2006/relationships/tags" Target="../tags/tag31.xml"/><Relationship Id="rId51" Type="http://schemas.openxmlformats.org/officeDocument/2006/relationships/slideLayout" Target="../slideLayouts/slideLayout1.xml"/><Relationship Id="rId3" Type="http://schemas.openxmlformats.org/officeDocument/2006/relationships/tags" Target="../tags/tag26.xml"/></Relationships>
</file>

<file path=ppt/slides/_rels/slide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75.xml"/><Relationship Id="rId7" Type="http://schemas.openxmlformats.org/officeDocument/2006/relationships/oleObject" Target="../embeddings/oleObject10.bin"/><Relationship Id="rId2" Type="http://schemas.openxmlformats.org/officeDocument/2006/relationships/tags" Target="../tags/tag74.xml"/><Relationship Id="rId1" Type="http://schemas.openxmlformats.org/officeDocument/2006/relationships/vmlDrawing" Target="../drawings/vmlDrawing10.vml"/><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76.xml"/><Relationship Id="rId9" Type="http://schemas.openxmlformats.org/officeDocument/2006/relationships/chart" Target="../charts/chart5.xml"/></Relationships>
</file>

<file path=ppt/slides/_rels/slide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78.xml"/><Relationship Id="rId7" Type="http://schemas.openxmlformats.org/officeDocument/2006/relationships/oleObject" Target="../embeddings/oleObject11.bin"/><Relationship Id="rId2" Type="http://schemas.openxmlformats.org/officeDocument/2006/relationships/tags" Target="../tags/tag77.xml"/><Relationship Id="rId1" Type="http://schemas.openxmlformats.org/officeDocument/2006/relationships/vmlDrawing" Target="../drawings/vmlDrawing11.vml"/><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79.xml"/><Relationship Id="rId9"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物件 4" hidden="1"/>
          <p:cNvGraphicFramePr>
            <a:graphicFrameLocks noChangeAspect="1"/>
          </p:cNvGraphicFramePr>
          <p:nvPr>
            <p:custDataLst>
              <p:tags r:id="rId2"/>
            </p:custDataLst>
            <p:extLst>
              <p:ext uri="{D42A27DB-BD31-4B8C-83A1-F6EECF244321}">
                <p14:modId xmlns:p14="http://schemas.microsoft.com/office/powerpoint/2010/main" val="15228334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45"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圖片版面配置區 1"/>
          <p:cNvSpPr>
            <a:spLocks noGrp="1"/>
          </p:cNvSpPr>
          <p:nvPr>
            <p:ph type="pic" sz="quarter" idx="21"/>
          </p:nvPr>
        </p:nvSpPr>
        <p:spPr/>
      </p:sp>
      <p:sp>
        <p:nvSpPr>
          <p:cNvPr id="3" name="文字版面配置區 2"/>
          <p:cNvSpPr>
            <a:spLocks noGrp="1"/>
          </p:cNvSpPr>
          <p:nvPr>
            <p:ph type="body" sz="quarter" idx="1"/>
          </p:nvPr>
        </p:nvSpPr>
        <p:spPr/>
        <p:txBody>
          <a:bodyPr/>
          <a:lstStyle/>
          <a:p>
            <a:r>
              <a:rPr lang="zh-TW" altLang="en-US" sz="1400" dirty="0" smtClean="0">
                <a:solidFill>
                  <a:schemeClr val="tx1">
                    <a:lumMod val="65000"/>
                    <a:lumOff val="35000"/>
                  </a:schemeClr>
                </a:solidFill>
              </a:rPr>
              <a:t> 張皓崴 康閏筑 陳品璇 陳翰緯 曾宥銘</a:t>
            </a:r>
            <a:endParaRPr lang="zh-TW" altLang="en-US" sz="1400" dirty="0">
              <a:solidFill>
                <a:schemeClr val="tx1">
                  <a:lumMod val="65000"/>
                  <a:lumOff val="35000"/>
                </a:schemeClr>
              </a:solidFill>
            </a:endParaRPr>
          </a:p>
        </p:txBody>
      </p:sp>
      <p:sp>
        <p:nvSpPr>
          <p:cNvPr id="4" name="標題 3"/>
          <p:cNvSpPr>
            <a:spLocks noGrp="1"/>
          </p:cNvSpPr>
          <p:nvPr>
            <p:ph type="title"/>
          </p:nvPr>
        </p:nvSpPr>
        <p:spPr>
          <a:xfrm>
            <a:off x="1117415" y="3307273"/>
            <a:ext cx="6868801" cy="1717393"/>
          </a:xfrm>
        </p:spPr>
        <p:txBody>
          <a:bodyPr vert="horz"/>
          <a:lstStyle/>
          <a:p>
            <a:r>
              <a:rPr lang="zh-TW" altLang="en-US" sz="4000" b="1" dirty="0" smtClean="0">
                <a:solidFill>
                  <a:schemeClr val="bg1"/>
                </a:solidFill>
              </a:rPr>
              <a:t>金融科技野村組</a:t>
            </a:r>
            <a:r>
              <a:rPr lang="en-US" altLang="zh-TW" sz="4000" b="1" dirty="0" smtClean="0">
                <a:solidFill>
                  <a:schemeClr val="bg1"/>
                </a:solidFill>
              </a:rPr>
              <a:t/>
            </a:r>
            <a:br>
              <a:rPr lang="en-US" altLang="zh-TW" sz="4000" b="1" dirty="0" smtClean="0">
                <a:solidFill>
                  <a:schemeClr val="bg1"/>
                </a:solidFill>
              </a:rPr>
            </a:br>
            <a:r>
              <a:rPr lang="zh-TW" altLang="en-US" sz="4000" b="1" dirty="0" smtClean="0">
                <a:solidFill>
                  <a:schemeClr val="bg1"/>
                </a:solidFill>
              </a:rPr>
              <a:t>智能投組機器人製作與優化</a:t>
            </a:r>
            <a:r>
              <a:rPr lang="en-US" altLang="zh-TW" sz="4000" b="1" dirty="0" smtClean="0">
                <a:solidFill>
                  <a:schemeClr val="bg1"/>
                </a:solidFill>
              </a:rPr>
              <a:t/>
            </a:r>
            <a:br>
              <a:rPr lang="en-US" altLang="zh-TW" sz="4000" b="1" dirty="0" smtClean="0">
                <a:solidFill>
                  <a:schemeClr val="bg1"/>
                </a:solidFill>
              </a:rPr>
            </a:br>
            <a:r>
              <a:rPr lang="zh-TW" altLang="en-US" sz="1800" b="1" dirty="0">
                <a:solidFill>
                  <a:schemeClr val="bg1"/>
                </a:solidFill>
              </a:rPr>
              <a:t>指導⽼師：蔡芸琤⽼師</a:t>
            </a:r>
            <a:br>
              <a:rPr lang="zh-TW" altLang="en-US" sz="1800" b="1" dirty="0">
                <a:solidFill>
                  <a:schemeClr val="bg1"/>
                </a:solidFill>
              </a:rPr>
            </a:br>
            <a:r>
              <a:rPr lang="zh-TW" altLang="en-US" sz="1800" b="1" dirty="0">
                <a:solidFill>
                  <a:schemeClr val="bg1"/>
                </a:solidFill>
              </a:rPr>
              <a:t>指導業師：</a:t>
            </a:r>
            <a:r>
              <a:rPr lang="en-US" altLang="zh-TW" sz="1800" b="1" dirty="0">
                <a:solidFill>
                  <a:schemeClr val="bg1"/>
                </a:solidFill>
              </a:rPr>
              <a:t>EDDIE &amp; IVIAN</a:t>
            </a:r>
            <a:endParaRPr lang="zh-TW" altLang="en-US" sz="4000" b="1" dirty="0">
              <a:solidFill>
                <a:schemeClr val="bg1"/>
              </a:solidFill>
            </a:endParaRPr>
          </a:p>
        </p:txBody>
      </p:sp>
    </p:spTree>
    <p:extLst>
      <p:ext uri="{BB962C8B-B14F-4D97-AF65-F5344CB8AC3E}">
        <p14:creationId xmlns:p14="http://schemas.microsoft.com/office/powerpoint/2010/main" val="4411687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物件 6"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01" name="think-cell Slide" r:id="rId7" imgW="395" imgH="396" progId="TCLayout.ActiveDocument.1">
                  <p:embed/>
                </p:oleObj>
              </mc:Choice>
              <mc:Fallback>
                <p:oleObj name="think-cell Slide" r:id="rId7" imgW="395" imgH="396" progId="TCLayout.ActiveDocument.1">
                  <p:embed/>
                  <p:pic>
                    <p:nvPicPr>
                      <p:cNvPr id="7" name="物件 6" hidden="1"/>
                      <p:cNvPicPr/>
                      <p:nvPr/>
                    </p:nvPicPr>
                    <p:blipFill>
                      <a:blip r:embed="rId8"/>
                      <a:stretch>
                        <a:fillRect/>
                      </a:stretch>
                    </p:blipFill>
                    <p:spPr>
                      <a:xfrm>
                        <a:off x="1588" y="1588"/>
                        <a:ext cx="1588" cy="1588"/>
                      </a:xfrm>
                      <a:prstGeom prst="rect">
                        <a:avLst/>
                      </a:prstGeom>
                    </p:spPr>
                  </p:pic>
                </p:oleObj>
              </mc:Fallback>
            </mc:AlternateContent>
          </a:graphicData>
        </a:graphic>
      </p:graphicFrame>
      <p:graphicFrame>
        <p:nvGraphicFramePr>
          <p:cNvPr id="33" name="Chart 3"/>
          <p:cNvGraphicFramePr/>
          <p:nvPr>
            <p:custDataLst>
              <p:tags r:id="rId4"/>
            </p:custDataLst>
            <p:extLst/>
          </p:nvPr>
        </p:nvGraphicFramePr>
        <p:xfrm>
          <a:off x="1081088" y="979488"/>
          <a:ext cx="4383087" cy="4383087"/>
        </p:xfrm>
        <a:graphic>
          <a:graphicData uri="http://schemas.openxmlformats.org/drawingml/2006/chart">
            <c:chart xmlns:c="http://schemas.openxmlformats.org/drawingml/2006/chart" xmlns:r="http://schemas.openxmlformats.org/officeDocument/2006/relationships" r:id="rId9"/>
          </a:graphicData>
        </a:graphic>
      </p:graphicFrame>
      <p:sp>
        <p:nvSpPr>
          <p:cNvPr id="10" name="文字方塊 9"/>
          <p:cNvSpPr txBox="1"/>
          <p:nvPr/>
        </p:nvSpPr>
        <p:spPr>
          <a:xfrm>
            <a:off x="1738313" y="2571750"/>
            <a:ext cx="1535113" cy="31591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rgbClr val="575757"/>
                </a:solidFill>
              </a:rPr>
              <a:t>債</a:t>
            </a:r>
            <a:r>
              <a:rPr lang="zh-TW" altLang="en-US" b="1" dirty="0">
                <a:solidFill>
                  <a:srgbClr val="575757"/>
                </a:solidFill>
              </a:rPr>
              <a:t>券</a:t>
            </a:r>
            <a:r>
              <a:rPr lang="zh-TW" altLang="en-US" b="1" dirty="0" smtClean="0">
                <a:solidFill>
                  <a:srgbClr val="575757"/>
                </a:solidFill>
              </a:rPr>
              <a:t>型基金</a:t>
            </a:r>
            <a:endParaRPr lang="en-US" altLang="zh-TW" b="1" dirty="0" smtClean="0">
              <a:solidFill>
                <a:srgbClr val="575757"/>
              </a:solidFill>
            </a:endParaRPr>
          </a:p>
        </p:txBody>
      </p:sp>
      <p:sp>
        <p:nvSpPr>
          <p:cNvPr id="15" name="文字方塊 14"/>
          <p:cNvSpPr txBox="1"/>
          <p:nvPr/>
        </p:nvSpPr>
        <p:spPr>
          <a:xfrm>
            <a:off x="3273425" y="2571750"/>
            <a:ext cx="1533525" cy="31591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rgbClr val="CB4846"/>
                </a:solidFill>
              </a:rPr>
              <a:t>股</a:t>
            </a:r>
            <a:r>
              <a:rPr lang="zh-TW" altLang="en-US" b="1" dirty="0">
                <a:solidFill>
                  <a:srgbClr val="CB4846"/>
                </a:solidFill>
              </a:rPr>
              <a:t>票</a:t>
            </a:r>
            <a:r>
              <a:rPr lang="zh-TW" altLang="en-US" b="1" dirty="0" smtClean="0">
                <a:solidFill>
                  <a:srgbClr val="CB4846"/>
                </a:solidFill>
              </a:rPr>
              <a:t>型基金</a:t>
            </a:r>
            <a:endParaRPr lang="en-US" altLang="zh-TW" b="1" dirty="0" smtClean="0">
              <a:solidFill>
                <a:srgbClr val="CB4846"/>
              </a:solidFill>
            </a:endParaRPr>
          </a:p>
        </p:txBody>
      </p:sp>
      <p:cxnSp>
        <p:nvCxnSpPr>
          <p:cNvPr id="17" name="直線接點 16"/>
          <p:cNvCxnSpPr/>
          <p:nvPr/>
        </p:nvCxnSpPr>
        <p:spPr>
          <a:xfrm>
            <a:off x="3273425" y="2571750"/>
            <a:ext cx="0" cy="1619250"/>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3332163" y="2976563"/>
            <a:ext cx="1416050" cy="80962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4800" b="1" dirty="0" smtClean="0">
                <a:solidFill>
                  <a:srgbClr val="CB4846"/>
                </a:solidFill>
              </a:rPr>
              <a:t>60%</a:t>
            </a:r>
          </a:p>
        </p:txBody>
      </p:sp>
      <p:sp>
        <p:nvSpPr>
          <p:cNvPr id="24" name="文字方塊 23"/>
          <p:cNvSpPr txBox="1"/>
          <p:nvPr/>
        </p:nvSpPr>
        <p:spPr>
          <a:xfrm>
            <a:off x="1797050" y="2976563"/>
            <a:ext cx="1416050" cy="80962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4800" b="1" dirty="0" smtClean="0">
                <a:solidFill>
                  <a:schemeClr val="tx1"/>
                </a:solidFill>
              </a:rPr>
              <a:t>40%</a:t>
            </a:r>
          </a:p>
        </p:txBody>
      </p:sp>
      <p:sp>
        <p:nvSpPr>
          <p:cNvPr id="88" name="矩形 87"/>
          <p:cNvSpPr/>
          <p:nvPr/>
        </p:nvSpPr>
        <p:spPr>
          <a:xfrm>
            <a:off x="5748337" y="2213767"/>
            <a:ext cx="376238" cy="1169988"/>
          </a:xfrm>
          <a:prstGeom prst="rect">
            <a:avLst/>
          </a:prstGeom>
          <a:solidFill>
            <a:srgbClr val="A42649"/>
          </a:solidFill>
        </p:spPr>
        <p:txBody>
          <a:bodyPr wrap="square">
            <a:spAutoFit/>
          </a:bodyPr>
          <a:lstStyle/>
          <a:p>
            <a:pPr algn="ctr"/>
            <a:r>
              <a:rPr lang="zh-TW" altLang="en-US" sz="1400" b="1" dirty="0">
                <a:solidFill>
                  <a:schemeClr val="bg1"/>
                </a:solidFill>
              </a:rPr>
              <a:t>股票型基金</a:t>
            </a:r>
            <a:endParaRPr lang="en-US" altLang="zh-TW" sz="1400" b="1" dirty="0">
              <a:solidFill>
                <a:schemeClr val="bg1"/>
              </a:solidFill>
            </a:endParaRPr>
          </a:p>
        </p:txBody>
      </p:sp>
      <p:cxnSp>
        <p:nvCxnSpPr>
          <p:cNvPr id="89" name="Straight Connector 45">
            <a:extLst>
              <a:ext uri="{FF2B5EF4-FFF2-40B4-BE49-F238E27FC236}">
                <a16:creationId xmlns:a16="http://schemas.microsoft.com/office/drawing/2014/main" xmlns="" id="{D46E01BB-ED2C-458D-9B90-269505F104BA}"/>
              </a:ext>
            </a:extLst>
          </p:cNvPr>
          <p:cNvCxnSpPr>
            <a:cxnSpLocks/>
          </p:cNvCxnSpPr>
          <p:nvPr/>
        </p:nvCxnSpPr>
        <p:spPr>
          <a:xfrm>
            <a:off x="6261100" y="1970881"/>
            <a:ext cx="2219325" cy="0"/>
          </a:xfrm>
          <a:prstGeom prst="line">
            <a:avLst/>
          </a:prstGeom>
          <a:ln w="19050"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45">
            <a:extLst>
              <a:ext uri="{FF2B5EF4-FFF2-40B4-BE49-F238E27FC236}">
                <a16:creationId xmlns:a16="http://schemas.microsoft.com/office/drawing/2014/main" xmlns="" id="{D46E01BB-ED2C-458D-9B90-269505F104BA}"/>
              </a:ext>
            </a:extLst>
          </p:cNvPr>
          <p:cNvCxnSpPr>
            <a:cxnSpLocks/>
          </p:cNvCxnSpPr>
          <p:nvPr/>
        </p:nvCxnSpPr>
        <p:spPr>
          <a:xfrm>
            <a:off x="8748711" y="1970881"/>
            <a:ext cx="2630488" cy="0"/>
          </a:xfrm>
          <a:prstGeom prst="line">
            <a:avLst/>
          </a:prstGeom>
          <a:ln w="19050"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6805612" y="1824831"/>
            <a:ext cx="1131888" cy="29368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chemeClr val="tx1"/>
                </a:solidFill>
              </a:rPr>
              <a:t>基金類型</a:t>
            </a:r>
          </a:p>
        </p:txBody>
      </p:sp>
      <p:sp>
        <p:nvSpPr>
          <p:cNvPr id="87" name="矩形 86"/>
          <p:cNvSpPr/>
          <p:nvPr/>
        </p:nvSpPr>
        <p:spPr>
          <a:xfrm>
            <a:off x="9297987" y="1824831"/>
            <a:ext cx="1633538" cy="29368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chemeClr val="tx1"/>
                </a:solidFill>
              </a:rPr>
              <a:t>建議配置比重</a:t>
            </a:r>
          </a:p>
        </p:txBody>
      </p:sp>
      <p:sp>
        <p:nvSpPr>
          <p:cNvPr id="94" name="矩形 93"/>
          <p:cNvSpPr/>
          <p:nvPr/>
        </p:nvSpPr>
        <p:spPr>
          <a:xfrm>
            <a:off x="5748337" y="3474004"/>
            <a:ext cx="376238" cy="1600438"/>
          </a:xfrm>
          <a:prstGeom prst="rect">
            <a:avLst/>
          </a:prstGeom>
          <a:solidFill>
            <a:schemeClr val="tx1"/>
          </a:solidFill>
        </p:spPr>
        <p:txBody>
          <a:bodyPr wrap="square">
            <a:spAutoFit/>
          </a:bodyPr>
          <a:lstStyle/>
          <a:p>
            <a:pPr algn="ctr"/>
            <a:endParaRPr lang="en-US" altLang="zh-TW" sz="1400" b="1" dirty="0" smtClean="0">
              <a:solidFill>
                <a:schemeClr val="bg1"/>
              </a:solidFill>
            </a:endParaRPr>
          </a:p>
          <a:p>
            <a:pPr algn="ctr"/>
            <a:r>
              <a:rPr lang="zh-TW" altLang="en-US" sz="1400" b="1" dirty="0" smtClean="0">
                <a:solidFill>
                  <a:schemeClr val="bg1"/>
                </a:solidFill>
              </a:rPr>
              <a:t>債券型基金</a:t>
            </a:r>
            <a:endParaRPr lang="en-US" altLang="zh-TW" sz="1400" b="1" dirty="0" smtClean="0">
              <a:solidFill>
                <a:schemeClr val="bg1"/>
              </a:solidFill>
            </a:endParaRPr>
          </a:p>
          <a:p>
            <a:pPr algn="ctr"/>
            <a:endParaRPr lang="en-US" altLang="zh-TW" sz="1400" b="1" dirty="0">
              <a:solidFill>
                <a:schemeClr val="bg1"/>
              </a:solidFill>
            </a:endParaRPr>
          </a:p>
        </p:txBody>
      </p:sp>
      <p:sp>
        <p:nvSpPr>
          <p:cNvPr id="95" name="矩形 94"/>
          <p:cNvSpPr/>
          <p:nvPr/>
        </p:nvSpPr>
        <p:spPr>
          <a:xfrm>
            <a:off x="6342062" y="3455193"/>
            <a:ext cx="2149475" cy="923925"/>
          </a:xfrm>
          <a:prstGeom prst="rect">
            <a:avLst/>
          </a:prstGeom>
        </p:spPr>
        <p:txBody>
          <a:bodyPr wrap="square">
            <a:spAutoFit/>
          </a:bodyPr>
          <a:lstStyle/>
          <a:p>
            <a:r>
              <a:rPr lang="zh-TW" altLang="en-US" b="1" dirty="0"/>
              <a:t>野村鑫全球債券組合基金</a:t>
            </a:r>
            <a:r>
              <a:rPr lang="en-US" altLang="zh-TW" b="1" dirty="0"/>
              <a:t>(S</a:t>
            </a:r>
            <a:r>
              <a:rPr lang="zh-TW" altLang="en-US" b="1" dirty="0"/>
              <a:t>類型新臺幣累積</a:t>
            </a:r>
            <a:r>
              <a:rPr lang="en-US" altLang="zh-TW" b="1" dirty="0"/>
              <a:t>)</a:t>
            </a:r>
            <a:endParaRPr lang="zh-TW" altLang="en-US" b="1" dirty="0"/>
          </a:p>
        </p:txBody>
      </p:sp>
      <p:sp>
        <p:nvSpPr>
          <p:cNvPr id="96" name="矩形 95"/>
          <p:cNvSpPr/>
          <p:nvPr/>
        </p:nvSpPr>
        <p:spPr>
          <a:xfrm>
            <a:off x="6342062" y="2386806"/>
            <a:ext cx="1570038" cy="369888"/>
          </a:xfrm>
          <a:prstGeom prst="rect">
            <a:avLst/>
          </a:prstGeom>
        </p:spPr>
        <p:txBody>
          <a:bodyPr wrap="none">
            <a:spAutoFit/>
          </a:bodyPr>
          <a:lstStyle/>
          <a:p>
            <a:r>
              <a:rPr lang="zh-TW" altLang="en-US" b="1" dirty="0"/>
              <a:t>野村環球基金</a:t>
            </a:r>
          </a:p>
        </p:txBody>
      </p:sp>
      <p:sp>
        <p:nvSpPr>
          <p:cNvPr id="97" name="矩形 96"/>
          <p:cNvSpPr/>
          <p:nvPr/>
        </p:nvSpPr>
        <p:spPr>
          <a:xfrm>
            <a:off x="6342062" y="2937668"/>
            <a:ext cx="1570038" cy="369888"/>
          </a:xfrm>
          <a:prstGeom prst="rect">
            <a:avLst/>
          </a:prstGeom>
        </p:spPr>
        <p:txBody>
          <a:bodyPr wrap="none">
            <a:spAutoFit/>
          </a:bodyPr>
          <a:lstStyle/>
          <a:p>
            <a:r>
              <a:rPr lang="zh-TW" altLang="en-US" b="1" dirty="0"/>
              <a:t>野村成長基金</a:t>
            </a:r>
          </a:p>
        </p:txBody>
      </p:sp>
      <p:sp>
        <p:nvSpPr>
          <p:cNvPr id="125" name="矩形 124"/>
          <p:cNvSpPr/>
          <p:nvPr/>
        </p:nvSpPr>
        <p:spPr>
          <a:xfrm>
            <a:off x="9297987" y="2386806"/>
            <a:ext cx="2081213" cy="369888"/>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28" name="矩形 127"/>
          <p:cNvSpPr/>
          <p:nvPr/>
        </p:nvSpPr>
        <p:spPr>
          <a:xfrm>
            <a:off x="9297987" y="2937668"/>
            <a:ext cx="2081213" cy="369888"/>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29" name="矩形 128"/>
          <p:cNvSpPr/>
          <p:nvPr/>
        </p:nvSpPr>
        <p:spPr>
          <a:xfrm>
            <a:off x="9297987" y="3853656"/>
            <a:ext cx="2081213" cy="368300"/>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0" name="矩形 129"/>
          <p:cNvSpPr/>
          <p:nvPr/>
        </p:nvSpPr>
        <p:spPr>
          <a:xfrm>
            <a:off x="9297987" y="3860006"/>
            <a:ext cx="446088" cy="361950"/>
          </a:xfrm>
          <a:prstGeom prst="rect">
            <a:avLst/>
          </a:prstGeom>
          <a:solidFill>
            <a:schemeClr val="tx1">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1" name="矩形 130"/>
          <p:cNvSpPr/>
          <p:nvPr/>
        </p:nvSpPr>
        <p:spPr>
          <a:xfrm>
            <a:off x="9297987" y="2942432"/>
            <a:ext cx="763586" cy="360361"/>
          </a:xfrm>
          <a:prstGeom prst="rect">
            <a:avLst/>
          </a:prstGeom>
          <a:solidFill>
            <a:srgbClr val="D6497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2" name="矩形 131"/>
          <p:cNvSpPr/>
          <p:nvPr/>
        </p:nvSpPr>
        <p:spPr>
          <a:xfrm>
            <a:off x="9297987" y="2397918"/>
            <a:ext cx="763586" cy="358776"/>
          </a:xfrm>
          <a:prstGeom prst="rect">
            <a:avLst/>
          </a:prstGeom>
          <a:solidFill>
            <a:srgbClr val="A4264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cxnSp>
        <p:nvCxnSpPr>
          <p:cNvPr id="134" name="直線接點 133"/>
          <p:cNvCxnSpPr/>
          <p:nvPr/>
        </p:nvCxnSpPr>
        <p:spPr>
          <a:xfrm>
            <a:off x="5746749" y="3455193"/>
            <a:ext cx="5632450" cy="0"/>
          </a:xfrm>
          <a:prstGeom prst="line">
            <a:avLst/>
          </a:prstGeom>
          <a:ln w="9525" cap="rnd">
            <a:solidFill>
              <a:schemeClr val="tx1">
                <a:lumMod val="20000"/>
                <a:lumOff val="8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8680503" y="3853656"/>
            <a:ext cx="612668" cy="369332"/>
          </a:xfrm>
          <a:prstGeom prst="rect">
            <a:avLst/>
          </a:prstGeom>
        </p:spPr>
        <p:txBody>
          <a:bodyPr wrap="none">
            <a:spAutoFit/>
          </a:bodyPr>
          <a:lstStyle/>
          <a:p>
            <a:pPr algn="ctr"/>
            <a:r>
              <a:rPr lang="en-US" altLang="zh-TW" b="1" dirty="0" smtClean="0">
                <a:solidFill>
                  <a:schemeClr val="bg1">
                    <a:lumMod val="50000"/>
                  </a:schemeClr>
                </a:solidFill>
              </a:rPr>
              <a:t>20</a:t>
            </a:r>
            <a:r>
              <a:rPr lang="en-US" altLang="zh-TW" b="1" dirty="0">
                <a:solidFill>
                  <a:schemeClr val="bg1">
                    <a:lumMod val="50000"/>
                  </a:schemeClr>
                </a:solidFill>
              </a:rPr>
              <a:t>%</a:t>
            </a:r>
          </a:p>
        </p:txBody>
      </p:sp>
      <p:sp>
        <p:nvSpPr>
          <p:cNvPr id="136" name="矩形 135"/>
          <p:cNvSpPr/>
          <p:nvPr/>
        </p:nvSpPr>
        <p:spPr>
          <a:xfrm>
            <a:off x="8680503" y="2937668"/>
            <a:ext cx="612668" cy="369332"/>
          </a:xfrm>
          <a:prstGeom prst="rect">
            <a:avLst/>
          </a:prstGeom>
        </p:spPr>
        <p:txBody>
          <a:bodyPr wrap="none">
            <a:spAutoFit/>
          </a:bodyPr>
          <a:lstStyle/>
          <a:p>
            <a:pPr algn="ctr"/>
            <a:r>
              <a:rPr lang="en-US" altLang="zh-TW" b="1" dirty="0" smtClean="0">
                <a:solidFill>
                  <a:srgbClr val="D64970"/>
                </a:solidFill>
              </a:rPr>
              <a:t>30</a:t>
            </a:r>
            <a:r>
              <a:rPr lang="en-US" altLang="zh-TW" b="1" dirty="0">
                <a:solidFill>
                  <a:srgbClr val="D64970"/>
                </a:solidFill>
              </a:rPr>
              <a:t>%</a:t>
            </a:r>
          </a:p>
        </p:txBody>
      </p:sp>
      <p:sp>
        <p:nvSpPr>
          <p:cNvPr id="137" name="矩形 136"/>
          <p:cNvSpPr/>
          <p:nvPr/>
        </p:nvSpPr>
        <p:spPr>
          <a:xfrm>
            <a:off x="8680503" y="2389981"/>
            <a:ext cx="612668" cy="369332"/>
          </a:xfrm>
          <a:prstGeom prst="rect">
            <a:avLst/>
          </a:prstGeom>
        </p:spPr>
        <p:txBody>
          <a:bodyPr wrap="none">
            <a:spAutoFit/>
          </a:bodyPr>
          <a:lstStyle/>
          <a:p>
            <a:pPr algn="ctr"/>
            <a:r>
              <a:rPr lang="en-US" altLang="zh-TW" b="1" dirty="0">
                <a:solidFill>
                  <a:srgbClr val="A42649"/>
                </a:solidFill>
              </a:rPr>
              <a:t>3</a:t>
            </a:r>
            <a:r>
              <a:rPr lang="en-US" altLang="zh-TW" b="1" dirty="0" smtClean="0">
                <a:solidFill>
                  <a:srgbClr val="A42649"/>
                </a:solidFill>
              </a:rPr>
              <a:t>0</a:t>
            </a:r>
            <a:r>
              <a:rPr lang="en-US" altLang="zh-TW" b="1" dirty="0">
                <a:solidFill>
                  <a:srgbClr val="A42649"/>
                </a:solidFill>
              </a:rPr>
              <a:t>%</a:t>
            </a:r>
          </a:p>
        </p:txBody>
      </p:sp>
      <p:sp>
        <p:nvSpPr>
          <p:cNvPr id="139" name="文字方塊 138"/>
          <p:cNvSpPr txBox="1"/>
          <p:nvPr/>
        </p:nvSpPr>
        <p:spPr>
          <a:xfrm>
            <a:off x="-127907" y="195942"/>
            <a:ext cx="1513114" cy="25037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smtClean="0">
                <a:solidFill>
                  <a:srgbClr val="575757"/>
                </a:solidFill>
              </a:rPr>
              <a:t>成長型</a:t>
            </a:r>
          </a:p>
        </p:txBody>
      </p:sp>
      <p:sp>
        <p:nvSpPr>
          <p:cNvPr id="34" name="矩形 33"/>
          <p:cNvSpPr/>
          <p:nvPr/>
        </p:nvSpPr>
        <p:spPr>
          <a:xfrm>
            <a:off x="6342062" y="4428111"/>
            <a:ext cx="2149475" cy="646331"/>
          </a:xfrm>
          <a:prstGeom prst="rect">
            <a:avLst/>
          </a:prstGeom>
        </p:spPr>
        <p:txBody>
          <a:bodyPr wrap="square">
            <a:spAutoFit/>
          </a:bodyPr>
          <a:lstStyle/>
          <a:p>
            <a:r>
              <a:rPr lang="zh-TW" altLang="en-US" b="1" dirty="0"/>
              <a:t>野村亞太新興債券基金</a:t>
            </a:r>
          </a:p>
        </p:txBody>
      </p:sp>
      <p:sp>
        <p:nvSpPr>
          <p:cNvPr id="35" name="矩形 34"/>
          <p:cNvSpPr/>
          <p:nvPr/>
        </p:nvSpPr>
        <p:spPr>
          <a:xfrm>
            <a:off x="9297987" y="4423567"/>
            <a:ext cx="2081213" cy="368300"/>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36" name="矩形 35"/>
          <p:cNvSpPr/>
          <p:nvPr/>
        </p:nvSpPr>
        <p:spPr>
          <a:xfrm>
            <a:off x="9297987" y="4429916"/>
            <a:ext cx="446088" cy="369889"/>
          </a:xfrm>
          <a:prstGeom prst="rect">
            <a:avLst/>
          </a:prstGeom>
          <a:solidFill>
            <a:schemeClr val="tx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37" name="矩形 36"/>
          <p:cNvSpPr/>
          <p:nvPr/>
        </p:nvSpPr>
        <p:spPr>
          <a:xfrm>
            <a:off x="8680503" y="4423567"/>
            <a:ext cx="612668" cy="369332"/>
          </a:xfrm>
          <a:prstGeom prst="rect">
            <a:avLst/>
          </a:prstGeom>
        </p:spPr>
        <p:txBody>
          <a:bodyPr wrap="none">
            <a:spAutoFit/>
          </a:bodyPr>
          <a:lstStyle/>
          <a:p>
            <a:pPr algn="ctr"/>
            <a:r>
              <a:rPr lang="en-US" altLang="zh-TW" b="1" dirty="0" smtClean="0">
                <a:solidFill>
                  <a:schemeClr val="bg1">
                    <a:lumMod val="50000"/>
                  </a:schemeClr>
                </a:solidFill>
              </a:rPr>
              <a:t>20</a:t>
            </a:r>
            <a:r>
              <a:rPr lang="en-US" altLang="zh-TW" b="1" dirty="0">
                <a:solidFill>
                  <a:schemeClr val="bg1">
                    <a:lumMod val="50000"/>
                  </a:schemeClr>
                </a:solidFill>
              </a:rPr>
              <a:t>%</a:t>
            </a:r>
          </a:p>
        </p:txBody>
      </p:sp>
      <p:sp>
        <p:nvSpPr>
          <p:cNvPr id="39" name="矩形 38"/>
          <p:cNvSpPr/>
          <p:nvPr/>
        </p:nvSpPr>
        <p:spPr>
          <a:xfrm>
            <a:off x="10586810" y="5916611"/>
            <a:ext cx="1502229" cy="783771"/>
          </a:xfrm>
          <a:prstGeom prst="rect">
            <a:avLst/>
          </a:prstGeom>
          <a:solidFill>
            <a:schemeClr val="bg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Tree>
    <p:custDataLst>
      <p:tags r:id="rId2"/>
    </p:custDataLst>
    <p:extLst>
      <p:ext uri="{BB962C8B-B14F-4D97-AF65-F5344CB8AC3E}">
        <p14:creationId xmlns:p14="http://schemas.microsoft.com/office/powerpoint/2010/main" val="1699484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物件 6"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25" name="think-cell Slide" r:id="rId7" imgW="395" imgH="396" progId="TCLayout.ActiveDocument.1">
                  <p:embed/>
                </p:oleObj>
              </mc:Choice>
              <mc:Fallback>
                <p:oleObj name="think-cell Slide" r:id="rId7" imgW="395" imgH="396" progId="TCLayout.ActiveDocument.1">
                  <p:embed/>
                  <p:pic>
                    <p:nvPicPr>
                      <p:cNvPr id="7" name="物件 6" hidden="1"/>
                      <p:cNvPicPr/>
                      <p:nvPr/>
                    </p:nvPicPr>
                    <p:blipFill>
                      <a:blip r:embed="rId8"/>
                      <a:stretch>
                        <a:fillRect/>
                      </a:stretch>
                    </p:blipFill>
                    <p:spPr>
                      <a:xfrm>
                        <a:off x="1588" y="1588"/>
                        <a:ext cx="1588" cy="1588"/>
                      </a:xfrm>
                      <a:prstGeom prst="rect">
                        <a:avLst/>
                      </a:prstGeom>
                    </p:spPr>
                  </p:pic>
                </p:oleObj>
              </mc:Fallback>
            </mc:AlternateContent>
          </a:graphicData>
        </a:graphic>
      </p:graphicFrame>
      <p:graphicFrame>
        <p:nvGraphicFramePr>
          <p:cNvPr id="41" name="Chart 3"/>
          <p:cNvGraphicFramePr/>
          <p:nvPr>
            <p:custDataLst>
              <p:tags r:id="rId4"/>
            </p:custDataLst>
            <p:extLst/>
          </p:nvPr>
        </p:nvGraphicFramePr>
        <p:xfrm>
          <a:off x="1081088" y="979488"/>
          <a:ext cx="4383087" cy="4383087"/>
        </p:xfrm>
        <a:graphic>
          <a:graphicData uri="http://schemas.openxmlformats.org/drawingml/2006/chart">
            <c:chart xmlns:c="http://schemas.openxmlformats.org/drawingml/2006/chart" xmlns:r="http://schemas.openxmlformats.org/officeDocument/2006/relationships" r:id="rId9"/>
          </a:graphicData>
        </a:graphic>
      </p:graphicFrame>
      <p:sp>
        <p:nvSpPr>
          <p:cNvPr id="10" name="文字方塊 9"/>
          <p:cNvSpPr txBox="1"/>
          <p:nvPr/>
        </p:nvSpPr>
        <p:spPr>
          <a:xfrm>
            <a:off x="1738313" y="2571750"/>
            <a:ext cx="1535113" cy="31591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rgbClr val="575757"/>
                </a:solidFill>
              </a:rPr>
              <a:t>債</a:t>
            </a:r>
            <a:r>
              <a:rPr lang="zh-TW" altLang="en-US" b="1" dirty="0">
                <a:solidFill>
                  <a:srgbClr val="575757"/>
                </a:solidFill>
              </a:rPr>
              <a:t>券</a:t>
            </a:r>
            <a:r>
              <a:rPr lang="zh-TW" altLang="en-US" b="1" dirty="0" smtClean="0">
                <a:solidFill>
                  <a:srgbClr val="575757"/>
                </a:solidFill>
              </a:rPr>
              <a:t>型基金</a:t>
            </a:r>
            <a:endParaRPr lang="en-US" altLang="zh-TW" b="1" dirty="0" smtClean="0">
              <a:solidFill>
                <a:srgbClr val="575757"/>
              </a:solidFill>
            </a:endParaRPr>
          </a:p>
        </p:txBody>
      </p:sp>
      <p:sp>
        <p:nvSpPr>
          <p:cNvPr id="15" name="文字方塊 14"/>
          <p:cNvSpPr txBox="1"/>
          <p:nvPr/>
        </p:nvSpPr>
        <p:spPr>
          <a:xfrm>
            <a:off x="3273425" y="2571750"/>
            <a:ext cx="1533525" cy="31591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rgbClr val="CB4846"/>
                </a:solidFill>
              </a:rPr>
              <a:t>股</a:t>
            </a:r>
            <a:r>
              <a:rPr lang="zh-TW" altLang="en-US" b="1" dirty="0">
                <a:solidFill>
                  <a:srgbClr val="CB4846"/>
                </a:solidFill>
              </a:rPr>
              <a:t>票</a:t>
            </a:r>
            <a:r>
              <a:rPr lang="zh-TW" altLang="en-US" b="1" dirty="0" smtClean="0">
                <a:solidFill>
                  <a:srgbClr val="CB4846"/>
                </a:solidFill>
              </a:rPr>
              <a:t>型基金</a:t>
            </a:r>
            <a:endParaRPr lang="en-US" altLang="zh-TW" b="1" dirty="0" smtClean="0">
              <a:solidFill>
                <a:srgbClr val="CB4846"/>
              </a:solidFill>
            </a:endParaRPr>
          </a:p>
        </p:txBody>
      </p:sp>
      <p:cxnSp>
        <p:nvCxnSpPr>
          <p:cNvPr id="17" name="直線接點 16"/>
          <p:cNvCxnSpPr/>
          <p:nvPr/>
        </p:nvCxnSpPr>
        <p:spPr>
          <a:xfrm>
            <a:off x="3273425" y="2571750"/>
            <a:ext cx="0" cy="1619250"/>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3332163" y="2976563"/>
            <a:ext cx="1416050" cy="80962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4800" b="1" dirty="0">
                <a:solidFill>
                  <a:srgbClr val="CB4846"/>
                </a:solidFill>
              </a:rPr>
              <a:t>7</a:t>
            </a:r>
            <a:r>
              <a:rPr lang="en-US" altLang="zh-TW" sz="4800" b="1" dirty="0" smtClean="0">
                <a:solidFill>
                  <a:srgbClr val="CB4846"/>
                </a:solidFill>
              </a:rPr>
              <a:t>0%</a:t>
            </a:r>
          </a:p>
        </p:txBody>
      </p:sp>
      <p:sp>
        <p:nvSpPr>
          <p:cNvPr id="24" name="文字方塊 23"/>
          <p:cNvSpPr txBox="1"/>
          <p:nvPr/>
        </p:nvSpPr>
        <p:spPr>
          <a:xfrm>
            <a:off x="1797050" y="2976563"/>
            <a:ext cx="1416050" cy="80962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4800" b="1" dirty="0">
                <a:solidFill>
                  <a:schemeClr val="tx1"/>
                </a:solidFill>
              </a:rPr>
              <a:t>3</a:t>
            </a:r>
            <a:r>
              <a:rPr lang="en-US" altLang="zh-TW" sz="4800" b="1" dirty="0" smtClean="0">
                <a:solidFill>
                  <a:schemeClr val="tx1"/>
                </a:solidFill>
              </a:rPr>
              <a:t>0%</a:t>
            </a:r>
          </a:p>
        </p:txBody>
      </p:sp>
      <p:sp>
        <p:nvSpPr>
          <p:cNvPr id="88" name="矩形 87"/>
          <p:cNvSpPr/>
          <p:nvPr/>
        </p:nvSpPr>
        <p:spPr>
          <a:xfrm>
            <a:off x="5748337" y="2213767"/>
            <a:ext cx="376238" cy="1169988"/>
          </a:xfrm>
          <a:prstGeom prst="rect">
            <a:avLst/>
          </a:prstGeom>
          <a:solidFill>
            <a:srgbClr val="A42649"/>
          </a:solidFill>
        </p:spPr>
        <p:txBody>
          <a:bodyPr wrap="square">
            <a:spAutoFit/>
          </a:bodyPr>
          <a:lstStyle/>
          <a:p>
            <a:pPr algn="ctr"/>
            <a:r>
              <a:rPr lang="zh-TW" altLang="en-US" sz="1400" b="1" dirty="0">
                <a:solidFill>
                  <a:schemeClr val="bg1"/>
                </a:solidFill>
              </a:rPr>
              <a:t>股票型基金</a:t>
            </a:r>
            <a:endParaRPr lang="en-US" altLang="zh-TW" sz="1400" b="1" dirty="0">
              <a:solidFill>
                <a:schemeClr val="bg1"/>
              </a:solidFill>
            </a:endParaRPr>
          </a:p>
        </p:txBody>
      </p:sp>
      <p:cxnSp>
        <p:nvCxnSpPr>
          <p:cNvPr id="89" name="Straight Connector 45">
            <a:extLst>
              <a:ext uri="{FF2B5EF4-FFF2-40B4-BE49-F238E27FC236}">
                <a16:creationId xmlns:a16="http://schemas.microsoft.com/office/drawing/2014/main" xmlns="" id="{D46E01BB-ED2C-458D-9B90-269505F104BA}"/>
              </a:ext>
            </a:extLst>
          </p:cNvPr>
          <p:cNvCxnSpPr>
            <a:cxnSpLocks/>
          </p:cNvCxnSpPr>
          <p:nvPr/>
        </p:nvCxnSpPr>
        <p:spPr>
          <a:xfrm>
            <a:off x="6261100" y="1970881"/>
            <a:ext cx="2219325" cy="0"/>
          </a:xfrm>
          <a:prstGeom prst="line">
            <a:avLst/>
          </a:prstGeom>
          <a:ln w="19050"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45">
            <a:extLst>
              <a:ext uri="{FF2B5EF4-FFF2-40B4-BE49-F238E27FC236}">
                <a16:creationId xmlns:a16="http://schemas.microsoft.com/office/drawing/2014/main" xmlns="" id="{D46E01BB-ED2C-458D-9B90-269505F104BA}"/>
              </a:ext>
            </a:extLst>
          </p:cNvPr>
          <p:cNvCxnSpPr>
            <a:cxnSpLocks/>
          </p:cNvCxnSpPr>
          <p:nvPr/>
        </p:nvCxnSpPr>
        <p:spPr>
          <a:xfrm>
            <a:off x="8748711" y="1970881"/>
            <a:ext cx="2630488" cy="0"/>
          </a:xfrm>
          <a:prstGeom prst="line">
            <a:avLst/>
          </a:prstGeom>
          <a:ln w="19050"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6805612" y="1824831"/>
            <a:ext cx="1131888" cy="29368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chemeClr val="tx1"/>
                </a:solidFill>
              </a:rPr>
              <a:t>基金類型</a:t>
            </a:r>
          </a:p>
        </p:txBody>
      </p:sp>
      <p:sp>
        <p:nvSpPr>
          <p:cNvPr id="87" name="矩形 86"/>
          <p:cNvSpPr/>
          <p:nvPr/>
        </p:nvSpPr>
        <p:spPr>
          <a:xfrm>
            <a:off x="9297987" y="1824831"/>
            <a:ext cx="1633538" cy="29368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chemeClr val="tx1"/>
                </a:solidFill>
              </a:rPr>
              <a:t>建議配置比重</a:t>
            </a:r>
          </a:p>
        </p:txBody>
      </p:sp>
      <p:sp>
        <p:nvSpPr>
          <p:cNvPr id="94" name="矩形 93"/>
          <p:cNvSpPr/>
          <p:nvPr/>
        </p:nvSpPr>
        <p:spPr>
          <a:xfrm>
            <a:off x="5748337" y="3474004"/>
            <a:ext cx="376238" cy="1600438"/>
          </a:xfrm>
          <a:prstGeom prst="rect">
            <a:avLst/>
          </a:prstGeom>
          <a:solidFill>
            <a:schemeClr val="tx1"/>
          </a:solidFill>
        </p:spPr>
        <p:txBody>
          <a:bodyPr wrap="square">
            <a:spAutoFit/>
          </a:bodyPr>
          <a:lstStyle/>
          <a:p>
            <a:pPr algn="ctr"/>
            <a:endParaRPr lang="en-US" altLang="zh-TW" sz="1400" b="1" dirty="0" smtClean="0">
              <a:solidFill>
                <a:schemeClr val="bg1"/>
              </a:solidFill>
            </a:endParaRPr>
          </a:p>
          <a:p>
            <a:pPr algn="ctr"/>
            <a:r>
              <a:rPr lang="zh-TW" altLang="en-US" sz="1400" b="1" dirty="0" smtClean="0">
                <a:solidFill>
                  <a:schemeClr val="bg1"/>
                </a:solidFill>
              </a:rPr>
              <a:t>債券型基金</a:t>
            </a:r>
            <a:endParaRPr lang="en-US" altLang="zh-TW" sz="1400" b="1" dirty="0" smtClean="0">
              <a:solidFill>
                <a:schemeClr val="bg1"/>
              </a:solidFill>
            </a:endParaRPr>
          </a:p>
          <a:p>
            <a:pPr algn="ctr"/>
            <a:endParaRPr lang="en-US" altLang="zh-TW" sz="1400" b="1" dirty="0">
              <a:solidFill>
                <a:schemeClr val="bg1"/>
              </a:solidFill>
            </a:endParaRPr>
          </a:p>
        </p:txBody>
      </p:sp>
      <p:sp>
        <p:nvSpPr>
          <p:cNvPr id="95" name="矩形 94"/>
          <p:cNvSpPr/>
          <p:nvPr/>
        </p:nvSpPr>
        <p:spPr>
          <a:xfrm>
            <a:off x="6342062" y="3455193"/>
            <a:ext cx="2149475" cy="923925"/>
          </a:xfrm>
          <a:prstGeom prst="rect">
            <a:avLst/>
          </a:prstGeom>
        </p:spPr>
        <p:txBody>
          <a:bodyPr wrap="square">
            <a:spAutoFit/>
          </a:bodyPr>
          <a:lstStyle/>
          <a:p>
            <a:r>
              <a:rPr lang="zh-TW" altLang="en-US" b="1" dirty="0"/>
              <a:t>野村鑫全球債券組合基金</a:t>
            </a:r>
            <a:r>
              <a:rPr lang="en-US" altLang="zh-TW" b="1" dirty="0"/>
              <a:t>(S</a:t>
            </a:r>
            <a:r>
              <a:rPr lang="zh-TW" altLang="en-US" b="1" dirty="0"/>
              <a:t>類型新臺幣累積</a:t>
            </a:r>
            <a:r>
              <a:rPr lang="en-US" altLang="zh-TW" b="1" dirty="0"/>
              <a:t>)</a:t>
            </a:r>
            <a:endParaRPr lang="zh-TW" altLang="en-US" b="1" dirty="0"/>
          </a:p>
        </p:txBody>
      </p:sp>
      <p:sp>
        <p:nvSpPr>
          <p:cNvPr id="96" name="矩形 95"/>
          <p:cNvSpPr/>
          <p:nvPr/>
        </p:nvSpPr>
        <p:spPr>
          <a:xfrm>
            <a:off x="6342062" y="2386806"/>
            <a:ext cx="1569660" cy="369332"/>
          </a:xfrm>
          <a:prstGeom prst="rect">
            <a:avLst/>
          </a:prstGeom>
        </p:spPr>
        <p:txBody>
          <a:bodyPr wrap="none">
            <a:spAutoFit/>
          </a:bodyPr>
          <a:lstStyle/>
          <a:p>
            <a:r>
              <a:rPr lang="zh-TW" altLang="en-US" b="1" dirty="0"/>
              <a:t>野</a:t>
            </a:r>
            <a:r>
              <a:rPr lang="zh-TW" altLang="en-US" b="1" dirty="0" smtClean="0"/>
              <a:t>村</a:t>
            </a:r>
            <a:r>
              <a:rPr lang="zh-TW" altLang="en-US" b="1" dirty="0"/>
              <a:t>鴻運</a:t>
            </a:r>
            <a:r>
              <a:rPr lang="zh-TW" altLang="en-US" b="1" dirty="0" smtClean="0"/>
              <a:t>基金</a:t>
            </a:r>
            <a:endParaRPr lang="zh-TW" altLang="en-US" b="1" dirty="0"/>
          </a:p>
        </p:txBody>
      </p:sp>
      <p:sp>
        <p:nvSpPr>
          <p:cNvPr id="97" name="矩形 96"/>
          <p:cNvSpPr/>
          <p:nvPr/>
        </p:nvSpPr>
        <p:spPr>
          <a:xfrm>
            <a:off x="6342062" y="2937668"/>
            <a:ext cx="1570038" cy="369888"/>
          </a:xfrm>
          <a:prstGeom prst="rect">
            <a:avLst/>
          </a:prstGeom>
        </p:spPr>
        <p:txBody>
          <a:bodyPr wrap="none">
            <a:spAutoFit/>
          </a:bodyPr>
          <a:lstStyle/>
          <a:p>
            <a:r>
              <a:rPr lang="zh-TW" altLang="en-US" b="1" dirty="0"/>
              <a:t>野村成長基金</a:t>
            </a:r>
          </a:p>
        </p:txBody>
      </p:sp>
      <p:sp>
        <p:nvSpPr>
          <p:cNvPr id="125" name="矩形 124"/>
          <p:cNvSpPr/>
          <p:nvPr/>
        </p:nvSpPr>
        <p:spPr>
          <a:xfrm>
            <a:off x="9297987" y="2386806"/>
            <a:ext cx="2081213" cy="369888"/>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28" name="矩形 127"/>
          <p:cNvSpPr/>
          <p:nvPr/>
        </p:nvSpPr>
        <p:spPr>
          <a:xfrm>
            <a:off x="9297987" y="2937668"/>
            <a:ext cx="2081213" cy="369888"/>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29" name="矩形 128"/>
          <p:cNvSpPr/>
          <p:nvPr/>
        </p:nvSpPr>
        <p:spPr>
          <a:xfrm>
            <a:off x="9297987" y="3853656"/>
            <a:ext cx="2081213" cy="368300"/>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0" name="矩形 129"/>
          <p:cNvSpPr/>
          <p:nvPr/>
        </p:nvSpPr>
        <p:spPr>
          <a:xfrm>
            <a:off x="9297987" y="3860006"/>
            <a:ext cx="446088" cy="361950"/>
          </a:xfrm>
          <a:prstGeom prst="rect">
            <a:avLst/>
          </a:prstGeom>
          <a:solidFill>
            <a:schemeClr val="tx1">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1" name="矩形 130"/>
          <p:cNvSpPr/>
          <p:nvPr/>
        </p:nvSpPr>
        <p:spPr>
          <a:xfrm>
            <a:off x="9297987" y="2942432"/>
            <a:ext cx="904792" cy="360362"/>
          </a:xfrm>
          <a:prstGeom prst="rect">
            <a:avLst/>
          </a:prstGeom>
          <a:solidFill>
            <a:srgbClr val="D6497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2" name="矩形 131"/>
          <p:cNvSpPr/>
          <p:nvPr/>
        </p:nvSpPr>
        <p:spPr>
          <a:xfrm>
            <a:off x="9297987" y="2397917"/>
            <a:ext cx="904792" cy="396877"/>
          </a:xfrm>
          <a:prstGeom prst="rect">
            <a:avLst/>
          </a:prstGeom>
          <a:solidFill>
            <a:srgbClr val="A4264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cxnSp>
        <p:nvCxnSpPr>
          <p:cNvPr id="134" name="直線接點 133"/>
          <p:cNvCxnSpPr/>
          <p:nvPr/>
        </p:nvCxnSpPr>
        <p:spPr>
          <a:xfrm>
            <a:off x="5746749" y="3455193"/>
            <a:ext cx="5632450" cy="0"/>
          </a:xfrm>
          <a:prstGeom prst="line">
            <a:avLst/>
          </a:prstGeom>
          <a:ln w="9525" cap="rnd">
            <a:solidFill>
              <a:schemeClr val="tx1">
                <a:lumMod val="20000"/>
                <a:lumOff val="8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8680503" y="3853656"/>
            <a:ext cx="612668" cy="369332"/>
          </a:xfrm>
          <a:prstGeom prst="rect">
            <a:avLst/>
          </a:prstGeom>
        </p:spPr>
        <p:txBody>
          <a:bodyPr wrap="none">
            <a:spAutoFit/>
          </a:bodyPr>
          <a:lstStyle/>
          <a:p>
            <a:pPr algn="ctr"/>
            <a:r>
              <a:rPr lang="en-US" altLang="zh-TW" b="1" dirty="0" smtClean="0">
                <a:solidFill>
                  <a:schemeClr val="bg1">
                    <a:lumMod val="50000"/>
                  </a:schemeClr>
                </a:solidFill>
              </a:rPr>
              <a:t>15%</a:t>
            </a:r>
            <a:endParaRPr lang="en-US" altLang="zh-TW" b="1" dirty="0">
              <a:solidFill>
                <a:schemeClr val="bg1">
                  <a:lumMod val="50000"/>
                </a:schemeClr>
              </a:solidFill>
            </a:endParaRPr>
          </a:p>
        </p:txBody>
      </p:sp>
      <p:sp>
        <p:nvSpPr>
          <p:cNvPr id="136" name="矩形 135"/>
          <p:cNvSpPr/>
          <p:nvPr/>
        </p:nvSpPr>
        <p:spPr>
          <a:xfrm>
            <a:off x="8680503" y="2937668"/>
            <a:ext cx="612668" cy="369332"/>
          </a:xfrm>
          <a:prstGeom prst="rect">
            <a:avLst/>
          </a:prstGeom>
        </p:spPr>
        <p:txBody>
          <a:bodyPr wrap="none">
            <a:spAutoFit/>
          </a:bodyPr>
          <a:lstStyle/>
          <a:p>
            <a:pPr algn="ctr"/>
            <a:r>
              <a:rPr lang="en-US" altLang="zh-TW" b="1" dirty="0" smtClean="0">
                <a:solidFill>
                  <a:srgbClr val="D64970"/>
                </a:solidFill>
              </a:rPr>
              <a:t>35%</a:t>
            </a:r>
            <a:endParaRPr lang="en-US" altLang="zh-TW" b="1" dirty="0">
              <a:solidFill>
                <a:srgbClr val="D64970"/>
              </a:solidFill>
            </a:endParaRPr>
          </a:p>
        </p:txBody>
      </p:sp>
      <p:sp>
        <p:nvSpPr>
          <p:cNvPr id="137" name="矩形 136"/>
          <p:cNvSpPr/>
          <p:nvPr/>
        </p:nvSpPr>
        <p:spPr>
          <a:xfrm>
            <a:off x="8680503" y="2389981"/>
            <a:ext cx="612668" cy="369332"/>
          </a:xfrm>
          <a:prstGeom prst="rect">
            <a:avLst/>
          </a:prstGeom>
        </p:spPr>
        <p:txBody>
          <a:bodyPr wrap="none">
            <a:spAutoFit/>
          </a:bodyPr>
          <a:lstStyle/>
          <a:p>
            <a:pPr algn="ctr"/>
            <a:r>
              <a:rPr lang="en-US" altLang="zh-TW" b="1" dirty="0" smtClean="0">
                <a:solidFill>
                  <a:srgbClr val="A42649"/>
                </a:solidFill>
              </a:rPr>
              <a:t>3</a:t>
            </a:r>
            <a:r>
              <a:rPr lang="en-US" altLang="zh-TW" b="1" dirty="0">
                <a:solidFill>
                  <a:srgbClr val="A42649"/>
                </a:solidFill>
              </a:rPr>
              <a:t>5</a:t>
            </a:r>
            <a:r>
              <a:rPr lang="en-US" altLang="zh-TW" b="1" dirty="0" smtClean="0">
                <a:solidFill>
                  <a:srgbClr val="A42649"/>
                </a:solidFill>
              </a:rPr>
              <a:t>%</a:t>
            </a:r>
            <a:endParaRPr lang="en-US" altLang="zh-TW" b="1" dirty="0">
              <a:solidFill>
                <a:srgbClr val="A42649"/>
              </a:solidFill>
            </a:endParaRPr>
          </a:p>
        </p:txBody>
      </p:sp>
      <p:sp>
        <p:nvSpPr>
          <p:cNvPr id="139" name="文字方塊 138"/>
          <p:cNvSpPr txBox="1"/>
          <p:nvPr/>
        </p:nvSpPr>
        <p:spPr>
          <a:xfrm>
            <a:off x="-127907" y="195942"/>
            <a:ext cx="1513114" cy="25037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smtClean="0">
                <a:solidFill>
                  <a:srgbClr val="575757"/>
                </a:solidFill>
              </a:rPr>
              <a:t>積極型</a:t>
            </a:r>
          </a:p>
        </p:txBody>
      </p:sp>
      <p:sp>
        <p:nvSpPr>
          <p:cNvPr id="34" name="矩形 33"/>
          <p:cNvSpPr/>
          <p:nvPr/>
        </p:nvSpPr>
        <p:spPr>
          <a:xfrm>
            <a:off x="6342062" y="4428111"/>
            <a:ext cx="2149475" cy="646331"/>
          </a:xfrm>
          <a:prstGeom prst="rect">
            <a:avLst/>
          </a:prstGeom>
        </p:spPr>
        <p:txBody>
          <a:bodyPr wrap="square">
            <a:spAutoFit/>
          </a:bodyPr>
          <a:lstStyle/>
          <a:p>
            <a:r>
              <a:rPr lang="zh-TW" altLang="en-US" b="1" dirty="0"/>
              <a:t>野村亞太新興債券基金</a:t>
            </a:r>
          </a:p>
        </p:txBody>
      </p:sp>
      <p:sp>
        <p:nvSpPr>
          <p:cNvPr id="35" name="矩形 34"/>
          <p:cNvSpPr/>
          <p:nvPr/>
        </p:nvSpPr>
        <p:spPr>
          <a:xfrm>
            <a:off x="9297987" y="4423567"/>
            <a:ext cx="2081213" cy="368300"/>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36" name="矩形 35"/>
          <p:cNvSpPr/>
          <p:nvPr/>
        </p:nvSpPr>
        <p:spPr>
          <a:xfrm>
            <a:off x="9297987" y="4429916"/>
            <a:ext cx="446088" cy="369889"/>
          </a:xfrm>
          <a:prstGeom prst="rect">
            <a:avLst/>
          </a:prstGeom>
          <a:solidFill>
            <a:schemeClr val="tx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37" name="矩形 36"/>
          <p:cNvSpPr/>
          <p:nvPr/>
        </p:nvSpPr>
        <p:spPr>
          <a:xfrm>
            <a:off x="8680503" y="4423567"/>
            <a:ext cx="612668" cy="369332"/>
          </a:xfrm>
          <a:prstGeom prst="rect">
            <a:avLst/>
          </a:prstGeom>
        </p:spPr>
        <p:txBody>
          <a:bodyPr wrap="none">
            <a:spAutoFit/>
          </a:bodyPr>
          <a:lstStyle/>
          <a:p>
            <a:pPr algn="ctr"/>
            <a:r>
              <a:rPr lang="en-US" altLang="zh-TW" b="1" dirty="0" smtClean="0">
                <a:solidFill>
                  <a:schemeClr val="bg1">
                    <a:lumMod val="50000"/>
                  </a:schemeClr>
                </a:solidFill>
              </a:rPr>
              <a:t>15%</a:t>
            </a:r>
            <a:endParaRPr lang="en-US" altLang="zh-TW" b="1" dirty="0">
              <a:solidFill>
                <a:schemeClr val="bg1">
                  <a:lumMod val="50000"/>
                </a:schemeClr>
              </a:solidFill>
            </a:endParaRPr>
          </a:p>
        </p:txBody>
      </p:sp>
      <p:sp>
        <p:nvSpPr>
          <p:cNvPr id="38" name="矩形 37"/>
          <p:cNvSpPr/>
          <p:nvPr/>
        </p:nvSpPr>
        <p:spPr>
          <a:xfrm>
            <a:off x="10586810" y="5916611"/>
            <a:ext cx="1502229" cy="783771"/>
          </a:xfrm>
          <a:prstGeom prst="rect">
            <a:avLst/>
          </a:prstGeom>
          <a:solidFill>
            <a:schemeClr val="bg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Tree>
    <p:custDataLst>
      <p:tags r:id="rId2"/>
    </p:custDataLst>
    <p:extLst>
      <p:ext uri="{BB962C8B-B14F-4D97-AF65-F5344CB8AC3E}">
        <p14:creationId xmlns:p14="http://schemas.microsoft.com/office/powerpoint/2010/main" val="932122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物件 6"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48" name="think-cell Slide" r:id="rId16" imgW="395" imgH="396" progId="TCLayout.ActiveDocument.1">
                  <p:embed/>
                </p:oleObj>
              </mc:Choice>
              <mc:Fallback>
                <p:oleObj name="think-cell Slide" r:id="rId16" imgW="395" imgH="396" progId="TCLayout.ActiveDocument.1">
                  <p:embed/>
                  <p:pic>
                    <p:nvPicPr>
                      <p:cNvPr id="7" name="物件 6" hidden="1"/>
                      <p:cNvPicPr/>
                      <p:nvPr/>
                    </p:nvPicPr>
                    <p:blipFill>
                      <a:blip r:embed="rId17"/>
                      <a:stretch>
                        <a:fillRect/>
                      </a:stretch>
                    </p:blipFill>
                    <p:spPr>
                      <a:xfrm>
                        <a:off x="1588" y="1588"/>
                        <a:ext cx="1588" cy="1588"/>
                      </a:xfrm>
                      <a:prstGeom prst="rect">
                        <a:avLst/>
                      </a:prstGeom>
                    </p:spPr>
                  </p:pic>
                </p:oleObj>
              </mc:Fallback>
            </mc:AlternateContent>
          </a:graphicData>
        </a:graphic>
      </p:graphicFrame>
      <p:graphicFrame>
        <p:nvGraphicFramePr>
          <p:cNvPr id="20" name="Chart 3"/>
          <p:cNvGraphicFramePr/>
          <p:nvPr>
            <p:custDataLst>
              <p:tags r:id="rId4"/>
            </p:custDataLst>
          </p:nvPr>
        </p:nvGraphicFramePr>
        <p:xfrm>
          <a:off x="3870325" y="1109663"/>
          <a:ext cx="4402138" cy="4383087"/>
        </p:xfrm>
        <a:graphic>
          <a:graphicData uri="http://schemas.openxmlformats.org/drawingml/2006/chart">
            <c:chart xmlns:c="http://schemas.openxmlformats.org/drawingml/2006/chart" xmlns:r="http://schemas.openxmlformats.org/officeDocument/2006/relationships" r:id="rId18"/>
          </a:graphicData>
        </a:graphic>
      </p:graphicFrame>
      <p:sp>
        <p:nvSpPr>
          <p:cNvPr id="50" name="Text Placeholder 3"/>
          <p:cNvSpPr>
            <a:spLocks noGrp="1"/>
          </p:cNvSpPr>
          <p:nvPr>
            <p:custDataLst>
              <p:tags r:id="rId5"/>
            </p:custDataLst>
          </p:nvPr>
        </p:nvSpPr>
        <p:spPr bwMode="auto">
          <a:xfrm>
            <a:off x="8223250" y="2919414"/>
            <a:ext cx="4572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671EA3C2-750C-47FB-A7F0-FABC686AD695}" type="datetime'''''''''''''''半''''''''''''''''導''''''''''''體'''''''''">
              <a:rPr lang="zh-TW" altLang="en-US" smtClean="0"/>
              <a:pPr>
                <a:spcBef>
                  <a:spcPct val="0"/>
                </a:spcBef>
                <a:spcAft>
                  <a:spcPct val="0"/>
                </a:spcAft>
              </a:pPr>
              <a:t>半導體</a:t>
            </a:fld>
            <a:endParaRPr lang="en-US" altLang="zh-TW" dirty="0"/>
          </a:p>
        </p:txBody>
      </p:sp>
      <p:sp>
        <p:nvSpPr>
          <p:cNvPr id="56" name="Text Placeholder 3"/>
          <p:cNvSpPr>
            <a:spLocks noGrp="1"/>
          </p:cNvSpPr>
          <p:nvPr>
            <p:custDataLst>
              <p:tags r:id="rId6"/>
            </p:custDataLst>
          </p:nvPr>
        </p:nvSpPr>
        <p:spPr bwMode="auto">
          <a:xfrm>
            <a:off x="2901950" y="2638426"/>
            <a:ext cx="10668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r">
              <a:spcBef>
                <a:spcPct val="0"/>
              </a:spcBef>
              <a:spcAft>
                <a:spcPct val="0"/>
              </a:spcAft>
            </a:pPr>
            <a:fld id="{792C68D5-C217-4F27-B72A-724E9DE1B477}" type="datetime'''電腦''及''''周''''''''邊''''''''設''''''備'''''''''''''''">
              <a:rPr lang="zh-TW" altLang="en-US" smtClean="0"/>
              <a:pPr algn="r">
                <a:spcBef>
                  <a:spcPct val="0"/>
                </a:spcBef>
                <a:spcAft>
                  <a:spcPct val="0"/>
                </a:spcAft>
              </a:pPr>
              <a:t>電腦及周邊設備</a:t>
            </a:fld>
            <a:endParaRPr lang="en-US" altLang="zh-TW" dirty="0"/>
          </a:p>
        </p:txBody>
      </p:sp>
      <p:sp>
        <p:nvSpPr>
          <p:cNvPr id="52" name="Text Placeholder 3"/>
          <p:cNvSpPr>
            <a:spLocks noGrp="1"/>
          </p:cNvSpPr>
          <p:nvPr>
            <p:custDataLst>
              <p:tags r:id="rId7"/>
            </p:custDataLst>
          </p:nvPr>
        </p:nvSpPr>
        <p:spPr bwMode="auto">
          <a:xfrm>
            <a:off x="4922838" y="5400676"/>
            <a:ext cx="7620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r">
              <a:spcBef>
                <a:spcPct val="0"/>
              </a:spcBef>
              <a:spcAft>
                <a:spcPct val="0"/>
              </a:spcAft>
            </a:pPr>
            <a:fld id="{4A4BC378-6BCF-4FC0-B591-64E4993BEF8B}" type="datetime'''''''電子''''''''''''''零''''''''''組''''''''''''''件'''''''''">
              <a:rPr lang="zh-TW" altLang="en-US" smtClean="0"/>
              <a:pPr algn="r">
                <a:spcBef>
                  <a:spcPct val="0"/>
                </a:spcBef>
                <a:spcAft>
                  <a:spcPct val="0"/>
                </a:spcAft>
              </a:pPr>
              <a:t>電子零組件</a:t>
            </a:fld>
            <a:endParaRPr lang="en-US" altLang="zh-TW" dirty="0"/>
          </a:p>
        </p:txBody>
      </p:sp>
      <p:sp>
        <p:nvSpPr>
          <p:cNvPr id="59" name="Text Placeholder 3"/>
          <p:cNvSpPr>
            <a:spLocks noGrp="1"/>
          </p:cNvSpPr>
          <p:nvPr>
            <p:custDataLst>
              <p:tags r:id="rId8"/>
            </p:custDataLst>
          </p:nvPr>
        </p:nvSpPr>
        <p:spPr bwMode="auto">
          <a:xfrm>
            <a:off x="4776788" y="1208089"/>
            <a:ext cx="3048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r">
              <a:spcBef>
                <a:spcPct val="0"/>
              </a:spcBef>
              <a:spcAft>
                <a:spcPct val="0"/>
              </a:spcAft>
            </a:pPr>
            <a:fld id="{EE0389D1-1B53-4065-915E-9B5A5E9BDCFE}" type="datetime'''''''''''''''''''''''''''其''''''''''''''他'''''''''''''''">
              <a:rPr lang="zh-TW" altLang="en-US" smtClean="0"/>
              <a:pPr algn="r">
                <a:spcBef>
                  <a:spcPct val="0"/>
                </a:spcBef>
                <a:spcAft>
                  <a:spcPct val="0"/>
                </a:spcAft>
              </a:pPr>
              <a:t>其他</a:t>
            </a:fld>
            <a:endParaRPr lang="en-US" altLang="zh-TW" dirty="0"/>
          </a:p>
        </p:txBody>
      </p:sp>
      <p:sp>
        <p:nvSpPr>
          <p:cNvPr id="53" name="Text Placeholder 3"/>
          <p:cNvSpPr>
            <a:spLocks noGrp="1"/>
          </p:cNvSpPr>
          <p:nvPr>
            <p:custDataLst>
              <p:tags r:id="rId9"/>
            </p:custDataLst>
          </p:nvPr>
        </p:nvSpPr>
        <p:spPr bwMode="auto">
          <a:xfrm>
            <a:off x="4021138" y="4538664"/>
            <a:ext cx="3048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r">
              <a:spcBef>
                <a:spcPct val="0"/>
              </a:spcBef>
              <a:spcAft>
                <a:spcPct val="0"/>
              </a:spcAft>
            </a:pPr>
            <a:fld id="{E2CF4883-CDC0-4C17-9596-E8A58BAC69C6}" type="datetime'''''''光電'''''">
              <a:rPr lang="zh-TW" altLang="en-US" smtClean="0"/>
              <a:pPr algn="r">
                <a:spcBef>
                  <a:spcPct val="0"/>
                </a:spcBef>
                <a:spcAft>
                  <a:spcPct val="0"/>
                </a:spcAft>
              </a:pPr>
              <a:t>光電</a:t>
            </a:fld>
            <a:endParaRPr lang="en-US" altLang="zh-TW" dirty="0"/>
          </a:p>
        </p:txBody>
      </p:sp>
      <p:sp>
        <p:nvSpPr>
          <p:cNvPr id="55" name="Text Placeholder 3"/>
          <p:cNvSpPr>
            <a:spLocks noGrp="1"/>
          </p:cNvSpPr>
          <p:nvPr>
            <p:custDataLst>
              <p:tags r:id="rId10"/>
            </p:custDataLst>
          </p:nvPr>
        </p:nvSpPr>
        <p:spPr bwMode="auto">
          <a:xfrm>
            <a:off x="3314700" y="2989264"/>
            <a:ext cx="6096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r">
              <a:spcBef>
                <a:spcPct val="0"/>
              </a:spcBef>
              <a:spcAft>
                <a:spcPct val="0"/>
              </a:spcAft>
            </a:pPr>
            <a:fld id="{8BA0DCB8-4990-4ABB-8436-0BC049231D37}" type="datetime'''紡''''''''''''''''''''''''''''織''纖''''''''''維'''''''''">
              <a:rPr lang="zh-TW" altLang="en-US" smtClean="0"/>
              <a:pPr algn="r">
                <a:spcBef>
                  <a:spcPct val="0"/>
                </a:spcBef>
                <a:spcAft>
                  <a:spcPct val="0"/>
                </a:spcAft>
              </a:pPr>
              <a:t>紡織纖維</a:t>
            </a:fld>
            <a:endParaRPr lang="en-US" altLang="zh-TW" dirty="0"/>
          </a:p>
        </p:txBody>
      </p:sp>
      <p:sp>
        <p:nvSpPr>
          <p:cNvPr id="58" name="Text Placeholder 3"/>
          <p:cNvSpPr>
            <a:spLocks noGrp="1"/>
          </p:cNvSpPr>
          <p:nvPr>
            <p:custDataLst>
              <p:tags r:id="rId11"/>
            </p:custDataLst>
          </p:nvPr>
        </p:nvSpPr>
        <p:spPr bwMode="auto">
          <a:xfrm>
            <a:off x="3863975" y="2105026"/>
            <a:ext cx="3048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r">
              <a:spcBef>
                <a:spcPct val="0"/>
              </a:spcBef>
              <a:spcAft>
                <a:spcPct val="0"/>
              </a:spcAft>
            </a:pPr>
            <a:fld id="{3D6EA12E-50DA-4E8C-907F-A8B1DDE41491}" type="datetime'''''''''''鋼''''''''鐵'''''''''''''">
              <a:rPr lang="zh-TW" altLang="en-US" smtClean="0"/>
              <a:pPr algn="r">
                <a:spcBef>
                  <a:spcPct val="0"/>
                </a:spcBef>
                <a:spcAft>
                  <a:spcPct val="0"/>
                </a:spcAft>
              </a:pPr>
              <a:t>鋼鐵</a:t>
            </a:fld>
            <a:endParaRPr lang="en-US" altLang="zh-TW" dirty="0"/>
          </a:p>
        </p:txBody>
      </p:sp>
      <p:sp>
        <p:nvSpPr>
          <p:cNvPr id="54" name="Text Placeholder 3"/>
          <p:cNvSpPr>
            <a:spLocks noGrp="1"/>
          </p:cNvSpPr>
          <p:nvPr>
            <p:custDataLst>
              <p:tags r:id="rId12"/>
            </p:custDataLst>
          </p:nvPr>
        </p:nvSpPr>
        <p:spPr bwMode="auto">
          <a:xfrm>
            <a:off x="3640138" y="3622676"/>
            <a:ext cx="3048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r">
              <a:spcBef>
                <a:spcPct val="0"/>
              </a:spcBef>
              <a:spcAft>
                <a:spcPct val="0"/>
              </a:spcAft>
            </a:pPr>
            <a:r>
              <a:rPr lang="zh-TW" altLang="en-US" dirty="0" smtClean="0"/>
              <a:t>現金</a:t>
            </a:r>
            <a:endParaRPr lang="en-US" altLang="zh-TW" dirty="0"/>
          </a:p>
        </p:txBody>
      </p:sp>
      <p:sp>
        <p:nvSpPr>
          <p:cNvPr id="57" name="Text Placeholder 3"/>
          <p:cNvSpPr>
            <a:spLocks noGrp="1"/>
          </p:cNvSpPr>
          <p:nvPr>
            <p:custDataLst>
              <p:tags r:id="rId13"/>
            </p:custDataLst>
          </p:nvPr>
        </p:nvSpPr>
        <p:spPr bwMode="auto">
          <a:xfrm>
            <a:off x="3440113" y="2365376"/>
            <a:ext cx="6096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r">
              <a:spcBef>
                <a:spcPct val="0"/>
              </a:spcBef>
              <a:spcAft>
                <a:spcPct val="0"/>
              </a:spcAft>
            </a:pPr>
            <a:fld id="{C1D942C7-1253-473A-938E-27419D4A7B28}" type="datetime'''''''''''''''電''機''''''''''''''機''''''''''''''''械'''''''''''">
              <a:rPr lang="zh-TW" altLang="en-US" smtClean="0"/>
              <a:pPr algn="r">
                <a:spcBef>
                  <a:spcPct val="0"/>
                </a:spcBef>
                <a:spcAft>
                  <a:spcPct val="0"/>
                </a:spcAft>
              </a:pPr>
              <a:t>電機機械</a:t>
            </a:fld>
            <a:endParaRPr lang="en-US" altLang="zh-TW" dirty="0"/>
          </a:p>
        </p:txBody>
      </p:sp>
      <p:sp>
        <p:nvSpPr>
          <p:cNvPr id="84" name="矩形 83"/>
          <p:cNvSpPr/>
          <p:nvPr/>
        </p:nvSpPr>
        <p:spPr>
          <a:xfrm>
            <a:off x="5173664" y="3090070"/>
            <a:ext cx="1800225" cy="369332"/>
          </a:xfrm>
          <a:prstGeom prst="rect">
            <a:avLst/>
          </a:prstGeom>
        </p:spPr>
        <p:txBody>
          <a:bodyPr wrap="none">
            <a:spAutoFit/>
          </a:bodyPr>
          <a:lstStyle/>
          <a:p>
            <a:pPr algn="ctr"/>
            <a:r>
              <a:rPr lang="zh-TW" altLang="en-US" b="1" dirty="0">
                <a:solidFill>
                  <a:srgbClr val="CB4846"/>
                </a:solidFill>
              </a:rPr>
              <a:t>股票型</a:t>
            </a:r>
            <a:r>
              <a:rPr lang="zh-TW" altLang="en-US" b="1" dirty="0" smtClean="0">
                <a:solidFill>
                  <a:srgbClr val="CB4846"/>
                </a:solidFill>
              </a:rPr>
              <a:t>基金配置</a:t>
            </a:r>
            <a:endParaRPr lang="en-US" altLang="zh-TW" b="1" dirty="0">
              <a:solidFill>
                <a:srgbClr val="CB4846"/>
              </a:solidFill>
            </a:endParaRPr>
          </a:p>
        </p:txBody>
      </p:sp>
      <p:sp>
        <p:nvSpPr>
          <p:cNvPr id="3" name="矩形 2" hidden="1"/>
          <p:cNvSpPr/>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zh-TW" altLang="en-US" sz="1200" dirty="0" smtClean="0">
              <a:solidFill>
                <a:srgbClr val="FFFFFF"/>
              </a:solidFill>
              <a:latin typeface="Trebuchet MS" panose="020B0603020202020204" pitchFamily="34" charset="0"/>
            </a:endParaRPr>
          </a:p>
        </p:txBody>
      </p:sp>
    </p:spTree>
    <p:custDataLst>
      <p:tags r:id="rId2"/>
    </p:custDataLst>
    <p:extLst>
      <p:ext uri="{BB962C8B-B14F-4D97-AF65-F5344CB8AC3E}">
        <p14:creationId xmlns:p14="http://schemas.microsoft.com/office/powerpoint/2010/main" val="3112064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extLst>
              <p:ext uri="{D42A27DB-BD31-4B8C-83A1-F6EECF244321}">
                <p14:modId xmlns:p14="http://schemas.microsoft.com/office/powerpoint/2010/main" val="685290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63" name="think-cell Slide" r:id="rId10" imgW="395" imgH="396" progId="TCLayout.ActiveDocument.1">
                  <p:embed/>
                </p:oleObj>
              </mc:Choice>
              <mc:Fallback>
                <p:oleObj name="think-cell Slide" r:id="rId10" imgW="395" imgH="396" progId="TCLayout.ActiveDocument.1">
                  <p:embed/>
                  <p:pic>
                    <p:nvPicPr>
                      <p:cNvPr id="6" name="物件 5"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356100"/>
            <a:ext cx="10933200" cy="332399"/>
          </a:xfrm>
          <a:ln cap="rnd">
            <a:noFill/>
            <a:round/>
          </a:ln>
        </p:spPr>
        <p:txBody>
          <a:bodyPr vert="horz"/>
          <a:lstStyle/>
          <a:p>
            <a:r>
              <a:rPr lang="zh-TW" altLang="en-US" sz="2400" b="1" dirty="0">
                <a:solidFill>
                  <a:schemeClr val="tx1"/>
                </a:solidFill>
              </a:rPr>
              <a:t>我們收集了</a:t>
            </a:r>
            <a:r>
              <a:rPr lang="en-US" altLang="zh-TW" sz="2400" b="1" dirty="0">
                <a:solidFill>
                  <a:schemeClr val="tx1"/>
                </a:solidFill>
              </a:rPr>
              <a:t>60+</a:t>
            </a:r>
            <a:r>
              <a:rPr lang="zh-TW" altLang="en-US" sz="2400" b="1" dirty="0">
                <a:solidFill>
                  <a:schemeClr val="tx1"/>
                </a:solidFill>
              </a:rPr>
              <a:t>以上的問卷，了解投資人的投資偏好</a:t>
            </a:r>
          </a:p>
        </p:txBody>
      </p:sp>
      <p:sp>
        <p:nvSpPr>
          <p:cNvPr id="9" name="ValueChainStarter 4">
            <a:extLst>
              <a:ext uri="{FF2B5EF4-FFF2-40B4-BE49-F238E27FC236}">
                <a16:creationId xmlns:a16="http://schemas.microsoft.com/office/drawing/2014/main" xmlns="" id="{76E2F7CC-7B75-4B5E-9CAA-B41F2573E82E}"/>
              </a:ext>
            </a:extLst>
          </p:cNvPr>
          <p:cNvSpPr>
            <a:spLocks noChangeArrowheads="1"/>
          </p:cNvSpPr>
          <p:nvPr>
            <p:custDataLst>
              <p:tags r:id="rId4"/>
            </p:custDataLst>
          </p:nvPr>
        </p:nvSpPr>
        <p:spPr bwMode="gray">
          <a:xfrm>
            <a:off x="7770052" y="96066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機器人製作</a:t>
            </a:r>
            <a:endParaRPr lang="en-US" altLang="zh-CN" sz="1600" b="1" dirty="0" err="1"/>
          </a:p>
        </p:txBody>
      </p:sp>
      <p:sp>
        <p:nvSpPr>
          <p:cNvPr id="10" name="ValueChainStarter 3">
            <a:extLst>
              <a:ext uri="{FF2B5EF4-FFF2-40B4-BE49-F238E27FC236}">
                <a16:creationId xmlns:a16="http://schemas.microsoft.com/office/drawing/2014/main" xmlns="" id="{86B9293B-F988-44C6-B1C1-458A634B43CB}"/>
              </a:ext>
            </a:extLst>
          </p:cNvPr>
          <p:cNvSpPr>
            <a:spLocks noChangeArrowheads="1"/>
          </p:cNvSpPr>
          <p:nvPr>
            <p:custDataLst>
              <p:tags r:id="rId5"/>
            </p:custDataLst>
          </p:nvPr>
        </p:nvSpPr>
        <p:spPr bwMode="gray">
          <a:xfrm>
            <a:off x="6129721" y="95345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填寫人</a:t>
            </a:r>
            <a:r>
              <a:rPr lang="en-US" altLang="zh-TW" sz="1600" b="1" dirty="0" smtClean="0"/>
              <a:t>feedback</a:t>
            </a:r>
            <a:endParaRPr lang="en-US" altLang="zh-CN" sz="1600" b="1" dirty="0"/>
          </a:p>
        </p:txBody>
      </p:sp>
      <p:sp>
        <p:nvSpPr>
          <p:cNvPr id="11" name="ValueChainStarter 2">
            <a:extLst>
              <a:ext uri="{FF2B5EF4-FFF2-40B4-BE49-F238E27FC236}">
                <a16:creationId xmlns:a16="http://schemas.microsoft.com/office/drawing/2014/main" xmlns="" id="{FF277A8A-937A-457B-899F-A1E0D10D2B41}"/>
              </a:ext>
            </a:extLst>
          </p:cNvPr>
          <p:cNvSpPr>
            <a:spLocks noChangeArrowheads="1"/>
          </p:cNvSpPr>
          <p:nvPr>
            <p:custDataLst>
              <p:tags r:id="rId6"/>
            </p:custDataLst>
          </p:nvPr>
        </p:nvSpPr>
        <p:spPr bwMode="gray">
          <a:xfrm>
            <a:off x="4489390" y="950109"/>
            <a:ext cx="1584000" cy="587559"/>
          </a:xfrm>
          <a:prstGeom prst="chevron">
            <a:avLst>
              <a:gd name="adj" fmla="val 12004"/>
            </a:avLst>
          </a:prstGeom>
          <a:solidFill>
            <a:srgbClr val="F1D1C9"/>
          </a:solidFill>
          <a:ln w="38100" cap="rnd" algn="ctr">
            <a:noFill/>
            <a:round/>
            <a:headEnd/>
            <a:tailEnd/>
          </a:ln>
        </p:spPr>
        <p:txBody>
          <a:bodyPr lIns="252000" tIns="0" rIns="0" bIns="0" anchor="ctr" anchorCtr="0"/>
          <a:lstStyle/>
          <a:p>
            <a:r>
              <a:rPr lang="zh-TW" altLang="en-US" sz="1600" b="1" dirty="0" smtClean="0"/>
              <a:t>分數</a:t>
            </a:r>
            <a:r>
              <a:rPr lang="zh-TW" altLang="en-US" sz="1600" b="1" dirty="0"/>
              <a:t>計算</a:t>
            </a:r>
            <a:endParaRPr lang="en-US" altLang="zh-CN" sz="1600" b="1" dirty="0" err="1"/>
          </a:p>
        </p:txBody>
      </p:sp>
      <p:sp>
        <p:nvSpPr>
          <p:cNvPr id="12" name="ValueChainStarter 1">
            <a:extLst>
              <a:ext uri="{FF2B5EF4-FFF2-40B4-BE49-F238E27FC236}">
                <a16:creationId xmlns:a16="http://schemas.microsoft.com/office/drawing/2014/main" xmlns="" id="{0F6B9C8A-DADD-4E92-8241-A1DF1DE59245}"/>
              </a:ext>
            </a:extLst>
          </p:cNvPr>
          <p:cNvSpPr>
            <a:spLocks noChangeArrowheads="1"/>
          </p:cNvSpPr>
          <p:nvPr>
            <p:custDataLst>
              <p:tags r:id="rId7"/>
            </p:custDataLst>
          </p:nvPr>
        </p:nvSpPr>
        <p:spPr bwMode="gray">
          <a:xfrm>
            <a:off x="2849059" y="960660"/>
            <a:ext cx="1584000" cy="587559"/>
          </a:xfrm>
          <a:prstGeom prst="homePlate">
            <a:avLst>
              <a:gd name="adj" fmla="val 11779"/>
            </a:avLst>
          </a:prstGeom>
          <a:solidFill>
            <a:schemeClr val="bg2"/>
          </a:solidFill>
          <a:ln w="38100" cap="rnd" algn="ctr">
            <a:noFill/>
            <a:round/>
            <a:headEnd/>
            <a:tailEnd/>
          </a:ln>
        </p:spPr>
        <p:txBody>
          <a:bodyPr lIns="252000" tIns="0" rIns="0" bIns="0" anchor="ctr" anchorCtr="0"/>
          <a:lstStyle/>
          <a:p>
            <a:r>
              <a:rPr lang="zh-TW" altLang="en-US" sz="1600" b="1" dirty="0" smtClean="0"/>
              <a:t>問卷前測</a:t>
            </a:r>
            <a:endParaRPr lang="en-US" altLang="zh-CN" sz="1600" b="1" dirty="0" err="1"/>
          </a:p>
        </p:txBody>
      </p:sp>
      <p:pic>
        <p:nvPicPr>
          <p:cNvPr id="13" name="圖片 12"/>
          <p:cNvPicPr>
            <a:picLocks noChangeAspect="1"/>
          </p:cNvPicPr>
          <p:nvPr/>
        </p:nvPicPr>
        <p:blipFill rotWithShape="1">
          <a:blip r:embed="rId12"/>
          <a:srcRect l="29560" t="38718" r="29020" b="33555"/>
          <a:stretch/>
        </p:blipFill>
        <p:spPr>
          <a:xfrm>
            <a:off x="628650" y="2819400"/>
            <a:ext cx="6412512" cy="2414588"/>
          </a:xfrm>
          <a:prstGeom prst="rect">
            <a:avLst/>
          </a:prstGeom>
        </p:spPr>
      </p:pic>
      <p:sp>
        <p:nvSpPr>
          <p:cNvPr id="14" name="文字方塊 13"/>
          <p:cNvSpPr txBox="1"/>
          <p:nvPr/>
        </p:nvSpPr>
        <p:spPr>
          <a:xfrm>
            <a:off x="7256521" y="2168526"/>
            <a:ext cx="3690879" cy="378618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TW" altLang="en-US" b="1" dirty="0" smtClean="0">
                <a:solidFill>
                  <a:srgbClr val="C00000"/>
                </a:solidFill>
              </a:rPr>
              <a:t>保守型</a:t>
            </a:r>
            <a:r>
              <a:rPr lang="en-US" altLang="zh-TW" b="1" dirty="0" smtClean="0">
                <a:solidFill>
                  <a:srgbClr val="C00000"/>
                </a:solidFill>
              </a:rPr>
              <a:t>:</a:t>
            </a:r>
            <a:r>
              <a:rPr lang="zh-TW" altLang="en-US" b="1" dirty="0" smtClean="0">
                <a:solidFill>
                  <a:srgbClr val="C00000"/>
                </a:solidFill>
              </a:rPr>
              <a:t> </a:t>
            </a:r>
            <a:endParaRPr lang="en-US" altLang="zh-TW" b="1" dirty="0" smtClean="0">
              <a:solidFill>
                <a:srgbClr val="C00000"/>
              </a:solidFill>
            </a:endParaRPr>
          </a:p>
          <a:p>
            <a:pPr marL="285750" indent="-285750">
              <a:buFont typeface="Arial" panose="020B0604020202020204" pitchFamily="34" charset="0"/>
              <a:buChar char="•"/>
            </a:pPr>
            <a:r>
              <a:rPr lang="zh-TW" altLang="en-US" b="1" dirty="0" smtClean="0">
                <a:solidFill>
                  <a:srgbClr val="575757"/>
                </a:solidFill>
              </a:rPr>
              <a:t>幾乎無關注之財經平台</a:t>
            </a:r>
            <a:endParaRPr lang="en-US" altLang="zh-TW" b="1" dirty="0" smtClean="0">
              <a:solidFill>
                <a:srgbClr val="575757"/>
              </a:solidFill>
            </a:endParaRPr>
          </a:p>
          <a:p>
            <a:r>
              <a:rPr lang="zh-TW" altLang="en-US" b="1" dirty="0" smtClean="0">
                <a:solidFill>
                  <a:srgbClr val="C00000"/>
                </a:solidFill>
              </a:rPr>
              <a:t>穩健型</a:t>
            </a:r>
            <a:r>
              <a:rPr lang="en-US" altLang="zh-TW" b="1" dirty="0" smtClean="0">
                <a:solidFill>
                  <a:srgbClr val="C00000"/>
                </a:solidFill>
              </a:rPr>
              <a:t>:</a:t>
            </a:r>
            <a:r>
              <a:rPr lang="zh-TW" altLang="en-US" b="1" dirty="0" smtClean="0">
                <a:solidFill>
                  <a:srgbClr val="C00000"/>
                </a:solidFill>
              </a:rPr>
              <a:t> </a:t>
            </a:r>
            <a:endParaRPr lang="en-US" altLang="zh-TW" b="1" dirty="0" smtClean="0">
              <a:solidFill>
                <a:srgbClr val="C00000"/>
              </a:solidFill>
            </a:endParaRPr>
          </a:p>
          <a:p>
            <a:pPr marL="285750" indent="-285750">
              <a:buFont typeface="Arial" panose="020B0604020202020204" pitchFamily="34" charset="0"/>
              <a:buChar char="•"/>
            </a:pPr>
            <a:r>
              <a:rPr lang="zh-TW" altLang="en-US" b="1" dirty="0" smtClean="0">
                <a:solidFill>
                  <a:srgbClr val="575757"/>
                </a:solidFill>
              </a:rPr>
              <a:t>主要關注市場先生、天下雜誌、商業週刊</a:t>
            </a:r>
            <a:endParaRPr lang="en-US" altLang="zh-TW" b="1" dirty="0" smtClean="0">
              <a:solidFill>
                <a:srgbClr val="575757"/>
              </a:solidFill>
            </a:endParaRPr>
          </a:p>
          <a:p>
            <a:r>
              <a:rPr lang="zh-TW" altLang="en-US" b="1" dirty="0" smtClean="0">
                <a:solidFill>
                  <a:srgbClr val="C00000"/>
                </a:solidFill>
              </a:rPr>
              <a:t>成長型</a:t>
            </a:r>
            <a:r>
              <a:rPr lang="en-US" altLang="zh-TW" b="1" dirty="0" smtClean="0">
                <a:solidFill>
                  <a:srgbClr val="C00000"/>
                </a:solidFill>
              </a:rPr>
              <a:t>:</a:t>
            </a:r>
            <a:r>
              <a:rPr lang="zh-TW" altLang="en-US" b="1" dirty="0" smtClean="0">
                <a:solidFill>
                  <a:srgbClr val="C00000"/>
                </a:solidFill>
              </a:rPr>
              <a:t> </a:t>
            </a:r>
            <a:endParaRPr lang="en-US" altLang="zh-TW" b="1" dirty="0" smtClean="0">
              <a:solidFill>
                <a:srgbClr val="C00000"/>
              </a:solidFill>
            </a:endParaRPr>
          </a:p>
          <a:p>
            <a:pPr marL="285750" indent="-285750">
              <a:buFont typeface="Arial" panose="020B0604020202020204" pitchFamily="34" charset="0"/>
              <a:buChar char="•"/>
            </a:pPr>
            <a:r>
              <a:rPr lang="zh-TW" altLang="en-US" b="1" dirty="0" smtClean="0">
                <a:solidFill>
                  <a:srgbClr val="575757"/>
                </a:solidFill>
              </a:rPr>
              <a:t>主要關注財經</a:t>
            </a:r>
            <a:r>
              <a:rPr lang="en-US" altLang="zh-TW" b="1" dirty="0" smtClean="0">
                <a:solidFill>
                  <a:srgbClr val="575757"/>
                </a:solidFill>
              </a:rPr>
              <a:t>M</a:t>
            </a:r>
            <a:r>
              <a:rPr lang="zh-TW" altLang="en-US" b="1" dirty="0" smtClean="0">
                <a:solidFill>
                  <a:srgbClr val="575757"/>
                </a:solidFill>
              </a:rPr>
              <a:t>平方、商業週刊</a:t>
            </a:r>
            <a:endParaRPr lang="en-US" altLang="zh-TW" b="1" dirty="0" smtClean="0">
              <a:solidFill>
                <a:srgbClr val="575757"/>
              </a:solidFill>
            </a:endParaRPr>
          </a:p>
          <a:p>
            <a:r>
              <a:rPr lang="zh-TW" altLang="en-US" b="1" dirty="0" smtClean="0">
                <a:solidFill>
                  <a:srgbClr val="C00000"/>
                </a:solidFill>
              </a:rPr>
              <a:t>積極型：</a:t>
            </a:r>
            <a:endParaRPr lang="en-US" altLang="zh-TW" b="1" dirty="0" smtClean="0">
              <a:solidFill>
                <a:srgbClr val="C00000"/>
              </a:solidFill>
            </a:endParaRPr>
          </a:p>
          <a:p>
            <a:pPr marL="285750" indent="-285750">
              <a:buFont typeface="Arial" panose="020B0604020202020204" pitchFamily="34" charset="0"/>
              <a:buChar char="•"/>
            </a:pPr>
            <a:r>
              <a:rPr lang="zh-TW" altLang="en-US" b="1" dirty="0" smtClean="0">
                <a:solidFill>
                  <a:srgbClr val="575757"/>
                </a:solidFill>
              </a:rPr>
              <a:t>各平台皆有關注</a:t>
            </a:r>
            <a:r>
              <a:rPr lang="en-US" altLang="zh-TW" b="1" dirty="0" smtClean="0">
                <a:solidFill>
                  <a:srgbClr val="575757"/>
                </a:solidFill>
              </a:rPr>
              <a:t>(</a:t>
            </a:r>
            <a:r>
              <a:rPr lang="zh-TW" altLang="en-US" b="1" dirty="0" smtClean="0">
                <a:solidFill>
                  <a:srgbClr val="575757"/>
                </a:solidFill>
              </a:rPr>
              <a:t>積極型投資人皆關注兩個以上的平台</a:t>
            </a:r>
            <a:r>
              <a:rPr lang="en-US" altLang="zh-TW" b="1" dirty="0" smtClean="0">
                <a:solidFill>
                  <a:srgbClr val="575757"/>
                </a:solidFill>
              </a:rPr>
              <a:t>)</a:t>
            </a:r>
            <a:endParaRPr lang="zh-TW" altLang="en-US" b="1" dirty="0" smtClean="0">
              <a:solidFill>
                <a:srgbClr val="575757"/>
              </a:solidFill>
            </a:endParaRPr>
          </a:p>
        </p:txBody>
      </p:sp>
      <p:sp>
        <p:nvSpPr>
          <p:cNvPr id="68" name="矩形 67"/>
          <p:cNvSpPr/>
          <p:nvPr/>
        </p:nvSpPr>
        <p:spPr>
          <a:xfrm>
            <a:off x="10369344" y="94490"/>
            <a:ext cx="1454244" cy="261610"/>
          </a:xfrm>
          <a:prstGeom prst="rect">
            <a:avLst/>
          </a:prstGeom>
        </p:spPr>
        <p:txBody>
          <a:bodyPr wrap="none">
            <a:spAutoFit/>
          </a:bodyPr>
          <a:lstStyle/>
          <a:p>
            <a:r>
              <a:rPr lang="zh-TW" altLang="en-US" sz="1100" b="1" dirty="0">
                <a:solidFill>
                  <a:schemeClr val="bg1">
                    <a:lumMod val="50000"/>
                  </a:schemeClr>
                </a:solidFill>
              </a:rPr>
              <a:t>投資人風險等級分類</a:t>
            </a:r>
          </a:p>
        </p:txBody>
      </p:sp>
      <p:sp>
        <p:nvSpPr>
          <p:cNvPr id="69" name="橢圓 68"/>
          <p:cNvSpPr/>
          <p:nvPr/>
        </p:nvSpPr>
        <p:spPr>
          <a:xfrm>
            <a:off x="10150449" y="112987"/>
            <a:ext cx="218895" cy="218895"/>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4</a:t>
            </a:r>
            <a:endParaRPr lang="zh-TW" altLang="en-US" sz="1200" dirty="0" smtClean="0">
              <a:solidFill>
                <a:srgbClr val="FFFFFF"/>
              </a:solidFill>
            </a:endParaRPr>
          </a:p>
        </p:txBody>
      </p:sp>
    </p:spTree>
    <p:custDataLst>
      <p:tags r:id="rId2"/>
    </p:custDataLst>
    <p:extLst>
      <p:ext uri="{BB962C8B-B14F-4D97-AF65-F5344CB8AC3E}">
        <p14:creationId xmlns:p14="http://schemas.microsoft.com/office/powerpoint/2010/main" val="285681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87" name="think-cell Slide" r:id="rId10" imgW="395" imgH="396" progId="TCLayout.ActiveDocument.1">
                  <p:embed/>
                </p:oleObj>
              </mc:Choice>
              <mc:Fallback>
                <p:oleObj name="think-cell Slide" r:id="rId10" imgW="395" imgH="396" progId="TCLayout.ActiveDocument.1">
                  <p:embed/>
                  <p:pic>
                    <p:nvPicPr>
                      <p:cNvPr id="6" name="物件 5"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356100"/>
            <a:ext cx="10933200" cy="332399"/>
          </a:xfrm>
          <a:ln cap="rnd">
            <a:noFill/>
            <a:round/>
          </a:ln>
        </p:spPr>
        <p:txBody>
          <a:bodyPr vert="horz"/>
          <a:lstStyle/>
          <a:p>
            <a:r>
              <a:rPr lang="zh-TW" altLang="en-US" sz="2400" b="1" dirty="0">
                <a:solidFill>
                  <a:schemeClr val="tx1"/>
                </a:solidFill>
              </a:rPr>
              <a:t>我們收集了</a:t>
            </a:r>
            <a:r>
              <a:rPr lang="en-US" altLang="zh-TW" sz="2400" b="1" dirty="0">
                <a:solidFill>
                  <a:schemeClr val="tx1"/>
                </a:solidFill>
              </a:rPr>
              <a:t>60+</a:t>
            </a:r>
            <a:r>
              <a:rPr lang="zh-TW" altLang="en-US" sz="2400" b="1" dirty="0">
                <a:solidFill>
                  <a:schemeClr val="tx1"/>
                </a:solidFill>
              </a:rPr>
              <a:t>以上的問卷，了解投資人的投資偏好</a:t>
            </a:r>
          </a:p>
        </p:txBody>
      </p:sp>
      <p:sp>
        <p:nvSpPr>
          <p:cNvPr id="9" name="ValueChainStarter 4">
            <a:extLst>
              <a:ext uri="{FF2B5EF4-FFF2-40B4-BE49-F238E27FC236}">
                <a16:creationId xmlns:a16="http://schemas.microsoft.com/office/drawing/2014/main" xmlns="" id="{76E2F7CC-7B75-4B5E-9CAA-B41F2573E82E}"/>
              </a:ext>
            </a:extLst>
          </p:cNvPr>
          <p:cNvSpPr>
            <a:spLocks noChangeArrowheads="1"/>
          </p:cNvSpPr>
          <p:nvPr>
            <p:custDataLst>
              <p:tags r:id="rId4"/>
            </p:custDataLst>
          </p:nvPr>
        </p:nvSpPr>
        <p:spPr bwMode="gray">
          <a:xfrm>
            <a:off x="7770052" y="96066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機器人製作</a:t>
            </a:r>
            <a:endParaRPr lang="en-US" altLang="zh-CN" sz="1600" b="1" dirty="0" err="1"/>
          </a:p>
        </p:txBody>
      </p:sp>
      <p:sp>
        <p:nvSpPr>
          <p:cNvPr id="10" name="ValueChainStarter 3">
            <a:extLst>
              <a:ext uri="{FF2B5EF4-FFF2-40B4-BE49-F238E27FC236}">
                <a16:creationId xmlns:a16="http://schemas.microsoft.com/office/drawing/2014/main" xmlns="" id="{86B9293B-F988-44C6-B1C1-458A634B43CB}"/>
              </a:ext>
            </a:extLst>
          </p:cNvPr>
          <p:cNvSpPr>
            <a:spLocks noChangeArrowheads="1"/>
          </p:cNvSpPr>
          <p:nvPr>
            <p:custDataLst>
              <p:tags r:id="rId5"/>
            </p:custDataLst>
          </p:nvPr>
        </p:nvSpPr>
        <p:spPr bwMode="gray">
          <a:xfrm>
            <a:off x="6129721" y="95345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填寫人</a:t>
            </a:r>
            <a:r>
              <a:rPr lang="en-US" altLang="zh-TW" sz="1600" b="1" dirty="0" smtClean="0"/>
              <a:t>feedback</a:t>
            </a:r>
            <a:endParaRPr lang="en-US" altLang="zh-CN" sz="1600" b="1" dirty="0"/>
          </a:p>
        </p:txBody>
      </p:sp>
      <p:sp>
        <p:nvSpPr>
          <p:cNvPr id="11" name="ValueChainStarter 2">
            <a:extLst>
              <a:ext uri="{FF2B5EF4-FFF2-40B4-BE49-F238E27FC236}">
                <a16:creationId xmlns:a16="http://schemas.microsoft.com/office/drawing/2014/main" xmlns="" id="{FF277A8A-937A-457B-899F-A1E0D10D2B41}"/>
              </a:ext>
            </a:extLst>
          </p:cNvPr>
          <p:cNvSpPr>
            <a:spLocks noChangeArrowheads="1"/>
          </p:cNvSpPr>
          <p:nvPr>
            <p:custDataLst>
              <p:tags r:id="rId6"/>
            </p:custDataLst>
          </p:nvPr>
        </p:nvSpPr>
        <p:spPr bwMode="gray">
          <a:xfrm>
            <a:off x="4489390" y="950109"/>
            <a:ext cx="1584000" cy="587559"/>
          </a:xfrm>
          <a:prstGeom prst="chevron">
            <a:avLst>
              <a:gd name="adj" fmla="val 12004"/>
            </a:avLst>
          </a:prstGeom>
          <a:solidFill>
            <a:srgbClr val="F1D1C9"/>
          </a:solidFill>
          <a:ln w="38100" cap="rnd" algn="ctr">
            <a:noFill/>
            <a:round/>
            <a:headEnd/>
            <a:tailEnd/>
          </a:ln>
        </p:spPr>
        <p:txBody>
          <a:bodyPr lIns="252000" tIns="0" rIns="0" bIns="0" anchor="ctr" anchorCtr="0"/>
          <a:lstStyle/>
          <a:p>
            <a:r>
              <a:rPr lang="zh-TW" altLang="en-US" sz="1600" b="1" dirty="0" smtClean="0"/>
              <a:t>分數</a:t>
            </a:r>
            <a:r>
              <a:rPr lang="zh-TW" altLang="en-US" sz="1600" b="1" dirty="0"/>
              <a:t>計算</a:t>
            </a:r>
            <a:endParaRPr lang="en-US" altLang="zh-CN" sz="1600" b="1" dirty="0" err="1"/>
          </a:p>
        </p:txBody>
      </p:sp>
      <p:sp>
        <p:nvSpPr>
          <p:cNvPr id="12" name="ValueChainStarter 1">
            <a:extLst>
              <a:ext uri="{FF2B5EF4-FFF2-40B4-BE49-F238E27FC236}">
                <a16:creationId xmlns:a16="http://schemas.microsoft.com/office/drawing/2014/main" xmlns="" id="{0F6B9C8A-DADD-4E92-8241-A1DF1DE59245}"/>
              </a:ext>
            </a:extLst>
          </p:cNvPr>
          <p:cNvSpPr>
            <a:spLocks noChangeArrowheads="1"/>
          </p:cNvSpPr>
          <p:nvPr>
            <p:custDataLst>
              <p:tags r:id="rId7"/>
            </p:custDataLst>
          </p:nvPr>
        </p:nvSpPr>
        <p:spPr bwMode="gray">
          <a:xfrm>
            <a:off x="2849059" y="960660"/>
            <a:ext cx="1584000" cy="587559"/>
          </a:xfrm>
          <a:prstGeom prst="homePlate">
            <a:avLst>
              <a:gd name="adj" fmla="val 11779"/>
            </a:avLst>
          </a:prstGeom>
          <a:solidFill>
            <a:schemeClr val="bg2"/>
          </a:solidFill>
          <a:ln w="38100" cap="rnd" algn="ctr">
            <a:noFill/>
            <a:round/>
            <a:headEnd/>
            <a:tailEnd/>
          </a:ln>
        </p:spPr>
        <p:txBody>
          <a:bodyPr lIns="252000" tIns="0" rIns="0" bIns="0" anchor="ctr" anchorCtr="0"/>
          <a:lstStyle/>
          <a:p>
            <a:r>
              <a:rPr lang="zh-TW" altLang="en-US" sz="1600" b="1" dirty="0" smtClean="0"/>
              <a:t>問卷前測</a:t>
            </a:r>
            <a:endParaRPr lang="en-US" altLang="zh-CN" sz="1600" b="1" dirty="0" err="1"/>
          </a:p>
        </p:txBody>
      </p:sp>
      <p:pic>
        <p:nvPicPr>
          <p:cNvPr id="3" name="圖片 2"/>
          <p:cNvPicPr>
            <a:picLocks noChangeAspect="1"/>
          </p:cNvPicPr>
          <p:nvPr/>
        </p:nvPicPr>
        <p:blipFill rotWithShape="1">
          <a:blip r:embed="rId12"/>
          <a:srcRect l="30932" t="37588" r="27794" b="39814"/>
          <a:stretch/>
        </p:blipFill>
        <p:spPr>
          <a:xfrm>
            <a:off x="215623" y="2378121"/>
            <a:ext cx="6043890" cy="1861346"/>
          </a:xfrm>
          <a:prstGeom prst="rect">
            <a:avLst/>
          </a:prstGeom>
        </p:spPr>
      </p:pic>
      <p:pic>
        <p:nvPicPr>
          <p:cNvPr id="4" name="圖片 3"/>
          <p:cNvPicPr>
            <a:picLocks noChangeAspect="1"/>
          </p:cNvPicPr>
          <p:nvPr/>
        </p:nvPicPr>
        <p:blipFill rotWithShape="1">
          <a:blip r:embed="rId13"/>
          <a:srcRect l="29254" t="56049" r="29653" b="17160"/>
          <a:stretch/>
        </p:blipFill>
        <p:spPr>
          <a:xfrm>
            <a:off x="0" y="4429914"/>
            <a:ext cx="5895994" cy="2162160"/>
          </a:xfrm>
          <a:prstGeom prst="rect">
            <a:avLst/>
          </a:prstGeom>
        </p:spPr>
      </p:pic>
      <p:sp>
        <p:nvSpPr>
          <p:cNvPr id="14" name="矩形 13"/>
          <p:cNvSpPr/>
          <p:nvPr/>
        </p:nvSpPr>
        <p:spPr>
          <a:xfrm>
            <a:off x="651860" y="1793346"/>
            <a:ext cx="5444740" cy="584775"/>
          </a:xfrm>
          <a:prstGeom prst="rect">
            <a:avLst/>
          </a:prstGeom>
        </p:spPr>
        <p:txBody>
          <a:bodyPr wrap="square">
            <a:spAutoFit/>
          </a:bodyPr>
          <a:lstStyle/>
          <a:p>
            <a:pPr fontAlgn="ctr"/>
            <a:r>
              <a:rPr lang="zh-TW" altLang="en-US" sz="1600" b="1" dirty="0" smtClean="0">
                <a:latin typeface="+mn-ea"/>
              </a:rPr>
              <a:t>填答者主要選擇元大、國泰與富邦進行智能投資；主要原因為品牌名聲、本身為平台用戶</a:t>
            </a:r>
            <a:endParaRPr lang="zh-TW" altLang="en-US" sz="1600" b="1" dirty="0">
              <a:latin typeface="+mn-ea"/>
            </a:endParaRPr>
          </a:p>
        </p:txBody>
      </p:sp>
      <p:sp>
        <p:nvSpPr>
          <p:cNvPr id="15" name="矩形 14"/>
          <p:cNvSpPr/>
          <p:nvPr/>
        </p:nvSpPr>
        <p:spPr>
          <a:xfrm>
            <a:off x="6378848" y="2733146"/>
            <a:ext cx="2752452" cy="338554"/>
          </a:xfrm>
          <a:prstGeom prst="rect">
            <a:avLst/>
          </a:prstGeom>
        </p:spPr>
        <p:txBody>
          <a:bodyPr wrap="square">
            <a:spAutoFit/>
          </a:bodyPr>
          <a:lstStyle/>
          <a:p>
            <a:pPr fontAlgn="ctr"/>
            <a:r>
              <a:rPr lang="zh-TW" altLang="en-US" sz="1600" b="1" smtClean="0">
                <a:latin typeface="+mn-ea"/>
              </a:rPr>
              <a:t>選擇野村的用戶</a:t>
            </a:r>
            <a:r>
              <a:rPr lang="en-US" altLang="zh-TW" sz="1600" b="1" dirty="0" smtClean="0">
                <a:latin typeface="+mn-ea"/>
              </a:rPr>
              <a:t>...</a:t>
            </a:r>
            <a:endParaRPr lang="zh-TW" altLang="en-US" sz="1600" b="1" dirty="0">
              <a:latin typeface="+mn-ea"/>
            </a:endParaRPr>
          </a:p>
        </p:txBody>
      </p:sp>
      <p:sp>
        <p:nvSpPr>
          <p:cNvPr id="16" name="矩形 15"/>
          <p:cNvSpPr/>
          <p:nvPr/>
        </p:nvSpPr>
        <p:spPr>
          <a:xfrm>
            <a:off x="6378848" y="3429000"/>
            <a:ext cx="1672952" cy="1015663"/>
          </a:xfrm>
          <a:prstGeom prst="rect">
            <a:avLst/>
          </a:prstGeom>
        </p:spPr>
        <p:txBody>
          <a:bodyPr wrap="square">
            <a:spAutoFit/>
          </a:bodyPr>
          <a:lstStyle/>
          <a:p>
            <a:pPr fontAlgn="ctr"/>
            <a:r>
              <a:rPr lang="zh-TW" altLang="en-US" sz="1600" b="1" dirty="0" smtClean="0">
                <a:latin typeface="+mn-ea"/>
              </a:rPr>
              <a:t>選擇原因</a:t>
            </a:r>
            <a:endParaRPr lang="en-US" altLang="zh-TW" sz="1600" b="1" dirty="0" smtClean="0">
              <a:latin typeface="+mn-ea"/>
            </a:endParaRPr>
          </a:p>
          <a:p>
            <a:pPr fontAlgn="ctr"/>
            <a:endParaRPr lang="en-US" altLang="zh-TW" sz="1600" b="1" dirty="0" smtClean="0">
              <a:latin typeface="+mn-ea"/>
            </a:endParaRPr>
          </a:p>
          <a:p>
            <a:pPr fontAlgn="ctr"/>
            <a:r>
              <a:rPr lang="zh-TW" altLang="en-US" sz="2800" b="1" dirty="0" smtClean="0">
                <a:solidFill>
                  <a:srgbClr val="C00000"/>
                </a:solidFill>
                <a:latin typeface="+mn-ea"/>
              </a:rPr>
              <a:t>品牌</a:t>
            </a:r>
            <a:r>
              <a:rPr lang="zh-TW" altLang="en-US" sz="2800" b="1" dirty="0">
                <a:solidFill>
                  <a:srgbClr val="C00000"/>
                </a:solidFill>
                <a:latin typeface="+mn-ea"/>
              </a:rPr>
              <a:t>名聲</a:t>
            </a:r>
          </a:p>
        </p:txBody>
      </p:sp>
      <p:sp>
        <p:nvSpPr>
          <p:cNvPr id="17" name="矩形 16"/>
          <p:cNvSpPr/>
          <p:nvPr/>
        </p:nvSpPr>
        <p:spPr>
          <a:xfrm>
            <a:off x="8171135" y="3429000"/>
            <a:ext cx="1672952" cy="1015663"/>
          </a:xfrm>
          <a:prstGeom prst="rect">
            <a:avLst/>
          </a:prstGeom>
        </p:spPr>
        <p:txBody>
          <a:bodyPr wrap="square">
            <a:spAutoFit/>
          </a:bodyPr>
          <a:lstStyle/>
          <a:p>
            <a:pPr fontAlgn="ctr"/>
            <a:r>
              <a:rPr lang="zh-TW" altLang="en-US" sz="1600" b="1" dirty="0" smtClean="0">
                <a:latin typeface="+mn-ea"/>
              </a:rPr>
              <a:t>風險屬性</a:t>
            </a:r>
            <a:endParaRPr lang="en-US" altLang="zh-TW" sz="1600" b="1" dirty="0" smtClean="0">
              <a:latin typeface="+mn-ea"/>
            </a:endParaRPr>
          </a:p>
          <a:p>
            <a:pPr fontAlgn="ctr"/>
            <a:endParaRPr lang="en-US" altLang="zh-TW" sz="1600" b="1" dirty="0" smtClean="0">
              <a:latin typeface="+mn-ea"/>
            </a:endParaRPr>
          </a:p>
          <a:p>
            <a:pPr fontAlgn="ctr"/>
            <a:r>
              <a:rPr lang="zh-TW" altLang="en-US" sz="2800" b="1" dirty="0" smtClean="0">
                <a:solidFill>
                  <a:srgbClr val="C00000"/>
                </a:solidFill>
                <a:latin typeface="+mn-ea"/>
              </a:rPr>
              <a:t>成長型</a:t>
            </a:r>
            <a:endParaRPr lang="zh-TW" altLang="en-US" sz="2800" b="1" dirty="0">
              <a:solidFill>
                <a:srgbClr val="C00000"/>
              </a:solidFill>
              <a:latin typeface="+mn-ea"/>
            </a:endParaRPr>
          </a:p>
        </p:txBody>
      </p:sp>
      <p:sp>
        <p:nvSpPr>
          <p:cNvPr id="18" name="矩形 17"/>
          <p:cNvSpPr/>
          <p:nvPr/>
        </p:nvSpPr>
        <p:spPr>
          <a:xfrm>
            <a:off x="9720534" y="3429000"/>
            <a:ext cx="2103053" cy="1877437"/>
          </a:xfrm>
          <a:prstGeom prst="rect">
            <a:avLst/>
          </a:prstGeom>
        </p:spPr>
        <p:txBody>
          <a:bodyPr wrap="square">
            <a:spAutoFit/>
          </a:bodyPr>
          <a:lstStyle/>
          <a:p>
            <a:pPr fontAlgn="ctr"/>
            <a:r>
              <a:rPr lang="zh-TW" altLang="en-US" sz="1600" b="1" dirty="0" smtClean="0">
                <a:latin typeface="+mn-ea"/>
              </a:rPr>
              <a:t>關注平台</a:t>
            </a:r>
            <a:endParaRPr lang="en-US" altLang="zh-TW" sz="1600" b="1" dirty="0" smtClean="0">
              <a:latin typeface="+mn-ea"/>
            </a:endParaRPr>
          </a:p>
          <a:p>
            <a:pPr fontAlgn="ctr"/>
            <a:endParaRPr lang="en-US" altLang="zh-TW" sz="1600" b="1" dirty="0" smtClean="0">
              <a:latin typeface="+mn-ea"/>
            </a:endParaRPr>
          </a:p>
          <a:p>
            <a:pPr fontAlgn="ctr"/>
            <a:r>
              <a:rPr lang="zh-TW" altLang="en-US" sz="2800" b="1" dirty="0" smtClean="0">
                <a:solidFill>
                  <a:srgbClr val="C00000"/>
                </a:solidFill>
                <a:latin typeface="+mn-ea"/>
              </a:rPr>
              <a:t>商業周刊</a:t>
            </a:r>
            <a:endParaRPr lang="en-US" altLang="zh-TW" sz="2800" b="1" dirty="0" smtClean="0">
              <a:solidFill>
                <a:srgbClr val="C00000"/>
              </a:solidFill>
              <a:latin typeface="+mn-ea"/>
            </a:endParaRPr>
          </a:p>
          <a:p>
            <a:pPr fontAlgn="ctr"/>
            <a:r>
              <a:rPr lang="zh-TW" altLang="en-US" sz="2800" b="1" dirty="0" smtClean="0">
                <a:solidFill>
                  <a:srgbClr val="C00000"/>
                </a:solidFill>
                <a:latin typeface="+mn-ea"/>
              </a:rPr>
              <a:t>財經</a:t>
            </a:r>
            <a:r>
              <a:rPr lang="en-US" altLang="zh-TW" sz="2800" b="1" dirty="0" smtClean="0">
                <a:solidFill>
                  <a:srgbClr val="C00000"/>
                </a:solidFill>
                <a:latin typeface="+mn-ea"/>
              </a:rPr>
              <a:t>M</a:t>
            </a:r>
            <a:r>
              <a:rPr lang="zh-TW" altLang="en-US" sz="2800" b="1" dirty="0" smtClean="0">
                <a:solidFill>
                  <a:srgbClr val="C00000"/>
                </a:solidFill>
                <a:latin typeface="+mn-ea"/>
              </a:rPr>
              <a:t>平方</a:t>
            </a:r>
            <a:endParaRPr lang="en-US" altLang="zh-TW" sz="2800" b="1" dirty="0" smtClean="0">
              <a:solidFill>
                <a:srgbClr val="C00000"/>
              </a:solidFill>
              <a:latin typeface="+mn-ea"/>
            </a:endParaRPr>
          </a:p>
          <a:p>
            <a:pPr fontAlgn="ctr"/>
            <a:r>
              <a:rPr lang="zh-TW" altLang="en-US" sz="2800" b="1" dirty="0" smtClean="0">
                <a:solidFill>
                  <a:srgbClr val="C00000"/>
                </a:solidFill>
                <a:latin typeface="+mn-ea"/>
              </a:rPr>
              <a:t>市場先</a:t>
            </a:r>
            <a:r>
              <a:rPr lang="zh-TW" altLang="en-US" sz="2800" b="1" dirty="0">
                <a:solidFill>
                  <a:srgbClr val="C00000"/>
                </a:solidFill>
                <a:latin typeface="+mn-ea"/>
              </a:rPr>
              <a:t>生</a:t>
            </a:r>
          </a:p>
        </p:txBody>
      </p:sp>
      <p:sp>
        <p:nvSpPr>
          <p:cNvPr id="20" name="矩形 19"/>
          <p:cNvSpPr/>
          <p:nvPr/>
        </p:nvSpPr>
        <p:spPr>
          <a:xfrm>
            <a:off x="6220159" y="1820379"/>
            <a:ext cx="5885558" cy="4856867"/>
          </a:xfrm>
          <a:prstGeom prst="rect">
            <a:avLst/>
          </a:prstGeom>
          <a:solidFill>
            <a:schemeClr val="bg1">
              <a:alpha val="78000"/>
            </a:schemeClr>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21" name="矩形 20"/>
          <p:cNvSpPr/>
          <p:nvPr/>
        </p:nvSpPr>
        <p:spPr>
          <a:xfrm>
            <a:off x="10369344" y="94490"/>
            <a:ext cx="1454244" cy="261610"/>
          </a:xfrm>
          <a:prstGeom prst="rect">
            <a:avLst/>
          </a:prstGeom>
        </p:spPr>
        <p:txBody>
          <a:bodyPr wrap="none">
            <a:spAutoFit/>
          </a:bodyPr>
          <a:lstStyle/>
          <a:p>
            <a:r>
              <a:rPr lang="zh-TW" altLang="en-US" sz="1100" b="1" dirty="0">
                <a:solidFill>
                  <a:schemeClr val="bg1">
                    <a:lumMod val="50000"/>
                  </a:schemeClr>
                </a:solidFill>
              </a:rPr>
              <a:t>投資人風險等級分類</a:t>
            </a:r>
          </a:p>
        </p:txBody>
      </p:sp>
      <p:sp>
        <p:nvSpPr>
          <p:cNvPr id="22" name="橢圓 21"/>
          <p:cNvSpPr/>
          <p:nvPr/>
        </p:nvSpPr>
        <p:spPr>
          <a:xfrm>
            <a:off x="10150449" y="112987"/>
            <a:ext cx="218895" cy="218895"/>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4</a:t>
            </a:r>
            <a:endParaRPr lang="zh-TW" altLang="en-US" sz="1200" dirty="0" smtClean="0">
              <a:solidFill>
                <a:srgbClr val="FFFFFF"/>
              </a:solidFill>
            </a:endParaRPr>
          </a:p>
        </p:txBody>
      </p:sp>
    </p:spTree>
    <p:custDataLst>
      <p:tags r:id="rId2"/>
    </p:custDataLst>
    <p:extLst>
      <p:ext uri="{BB962C8B-B14F-4D97-AF65-F5344CB8AC3E}">
        <p14:creationId xmlns:p14="http://schemas.microsoft.com/office/powerpoint/2010/main" val="4017093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09" name="think-cell Slide" r:id="rId10" imgW="395" imgH="396" progId="TCLayout.ActiveDocument.1">
                  <p:embed/>
                </p:oleObj>
              </mc:Choice>
              <mc:Fallback>
                <p:oleObj name="think-cell Slide" r:id="rId10" imgW="395" imgH="396" progId="TCLayout.ActiveDocument.1">
                  <p:embed/>
                  <p:pic>
                    <p:nvPicPr>
                      <p:cNvPr id="6" name="物件 5"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356100"/>
            <a:ext cx="10933200" cy="332399"/>
          </a:xfrm>
          <a:ln cap="rnd">
            <a:noFill/>
            <a:round/>
          </a:ln>
        </p:spPr>
        <p:txBody>
          <a:bodyPr vert="horz"/>
          <a:lstStyle/>
          <a:p>
            <a:r>
              <a:rPr lang="zh-TW" altLang="en-US" sz="2400" b="1" dirty="0">
                <a:solidFill>
                  <a:schemeClr val="tx1"/>
                </a:solidFill>
              </a:rPr>
              <a:t>我們收集了</a:t>
            </a:r>
            <a:r>
              <a:rPr lang="en-US" altLang="zh-TW" sz="2400" b="1" dirty="0">
                <a:solidFill>
                  <a:schemeClr val="tx1"/>
                </a:solidFill>
              </a:rPr>
              <a:t>60+</a:t>
            </a:r>
            <a:r>
              <a:rPr lang="zh-TW" altLang="en-US" sz="2400" b="1" dirty="0">
                <a:solidFill>
                  <a:schemeClr val="tx1"/>
                </a:solidFill>
              </a:rPr>
              <a:t>以上的問卷，了解投資人的投資偏好</a:t>
            </a:r>
          </a:p>
        </p:txBody>
      </p:sp>
      <p:sp>
        <p:nvSpPr>
          <p:cNvPr id="9" name="ValueChainStarter 4">
            <a:extLst>
              <a:ext uri="{FF2B5EF4-FFF2-40B4-BE49-F238E27FC236}">
                <a16:creationId xmlns:a16="http://schemas.microsoft.com/office/drawing/2014/main" xmlns="" id="{76E2F7CC-7B75-4B5E-9CAA-B41F2573E82E}"/>
              </a:ext>
            </a:extLst>
          </p:cNvPr>
          <p:cNvSpPr>
            <a:spLocks noChangeArrowheads="1"/>
          </p:cNvSpPr>
          <p:nvPr>
            <p:custDataLst>
              <p:tags r:id="rId4"/>
            </p:custDataLst>
          </p:nvPr>
        </p:nvSpPr>
        <p:spPr bwMode="gray">
          <a:xfrm>
            <a:off x="7770052" y="96066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機器人製作</a:t>
            </a:r>
            <a:endParaRPr lang="en-US" altLang="zh-CN" sz="1600" b="1" dirty="0" err="1"/>
          </a:p>
        </p:txBody>
      </p:sp>
      <p:sp>
        <p:nvSpPr>
          <p:cNvPr id="10" name="ValueChainStarter 3">
            <a:extLst>
              <a:ext uri="{FF2B5EF4-FFF2-40B4-BE49-F238E27FC236}">
                <a16:creationId xmlns:a16="http://schemas.microsoft.com/office/drawing/2014/main" xmlns="" id="{86B9293B-F988-44C6-B1C1-458A634B43CB}"/>
              </a:ext>
            </a:extLst>
          </p:cNvPr>
          <p:cNvSpPr>
            <a:spLocks noChangeArrowheads="1"/>
          </p:cNvSpPr>
          <p:nvPr>
            <p:custDataLst>
              <p:tags r:id="rId5"/>
            </p:custDataLst>
          </p:nvPr>
        </p:nvSpPr>
        <p:spPr bwMode="gray">
          <a:xfrm>
            <a:off x="6129721" y="95345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填寫人</a:t>
            </a:r>
            <a:r>
              <a:rPr lang="en-US" altLang="zh-TW" sz="1600" b="1" dirty="0" smtClean="0"/>
              <a:t>feedback</a:t>
            </a:r>
            <a:endParaRPr lang="en-US" altLang="zh-CN" sz="1600" b="1" dirty="0"/>
          </a:p>
        </p:txBody>
      </p:sp>
      <p:sp>
        <p:nvSpPr>
          <p:cNvPr id="11" name="ValueChainStarter 2">
            <a:extLst>
              <a:ext uri="{FF2B5EF4-FFF2-40B4-BE49-F238E27FC236}">
                <a16:creationId xmlns:a16="http://schemas.microsoft.com/office/drawing/2014/main" xmlns="" id="{FF277A8A-937A-457B-899F-A1E0D10D2B41}"/>
              </a:ext>
            </a:extLst>
          </p:cNvPr>
          <p:cNvSpPr>
            <a:spLocks noChangeArrowheads="1"/>
          </p:cNvSpPr>
          <p:nvPr>
            <p:custDataLst>
              <p:tags r:id="rId6"/>
            </p:custDataLst>
          </p:nvPr>
        </p:nvSpPr>
        <p:spPr bwMode="gray">
          <a:xfrm>
            <a:off x="4489390" y="950109"/>
            <a:ext cx="1584000" cy="587559"/>
          </a:xfrm>
          <a:prstGeom prst="chevron">
            <a:avLst>
              <a:gd name="adj" fmla="val 12004"/>
            </a:avLst>
          </a:prstGeom>
          <a:solidFill>
            <a:srgbClr val="F1D1C9"/>
          </a:solidFill>
          <a:ln w="38100" cap="rnd" algn="ctr">
            <a:noFill/>
            <a:round/>
            <a:headEnd/>
            <a:tailEnd/>
          </a:ln>
        </p:spPr>
        <p:txBody>
          <a:bodyPr lIns="252000" tIns="0" rIns="0" bIns="0" anchor="ctr" anchorCtr="0"/>
          <a:lstStyle/>
          <a:p>
            <a:r>
              <a:rPr lang="zh-TW" altLang="en-US" sz="1600" b="1" dirty="0" smtClean="0"/>
              <a:t>分數</a:t>
            </a:r>
            <a:r>
              <a:rPr lang="zh-TW" altLang="en-US" sz="1600" b="1" dirty="0"/>
              <a:t>計算</a:t>
            </a:r>
            <a:endParaRPr lang="en-US" altLang="zh-CN" sz="1600" b="1" dirty="0" err="1"/>
          </a:p>
        </p:txBody>
      </p:sp>
      <p:sp>
        <p:nvSpPr>
          <p:cNvPr id="12" name="ValueChainStarter 1">
            <a:extLst>
              <a:ext uri="{FF2B5EF4-FFF2-40B4-BE49-F238E27FC236}">
                <a16:creationId xmlns:a16="http://schemas.microsoft.com/office/drawing/2014/main" xmlns="" id="{0F6B9C8A-DADD-4E92-8241-A1DF1DE59245}"/>
              </a:ext>
            </a:extLst>
          </p:cNvPr>
          <p:cNvSpPr>
            <a:spLocks noChangeArrowheads="1"/>
          </p:cNvSpPr>
          <p:nvPr>
            <p:custDataLst>
              <p:tags r:id="rId7"/>
            </p:custDataLst>
          </p:nvPr>
        </p:nvSpPr>
        <p:spPr bwMode="gray">
          <a:xfrm>
            <a:off x="2849059" y="960660"/>
            <a:ext cx="1584000" cy="587559"/>
          </a:xfrm>
          <a:prstGeom prst="homePlate">
            <a:avLst>
              <a:gd name="adj" fmla="val 11779"/>
            </a:avLst>
          </a:prstGeom>
          <a:solidFill>
            <a:schemeClr val="bg2"/>
          </a:solidFill>
          <a:ln w="38100" cap="rnd" algn="ctr">
            <a:noFill/>
            <a:round/>
            <a:headEnd/>
            <a:tailEnd/>
          </a:ln>
        </p:spPr>
        <p:txBody>
          <a:bodyPr lIns="252000" tIns="0" rIns="0" bIns="0" anchor="ctr" anchorCtr="0"/>
          <a:lstStyle/>
          <a:p>
            <a:r>
              <a:rPr lang="zh-TW" altLang="en-US" sz="1600" b="1" dirty="0" smtClean="0"/>
              <a:t>問卷前測</a:t>
            </a:r>
            <a:endParaRPr lang="en-US" altLang="zh-CN" sz="1600" b="1" dirty="0" err="1"/>
          </a:p>
        </p:txBody>
      </p:sp>
      <p:pic>
        <p:nvPicPr>
          <p:cNvPr id="3" name="圖片 2"/>
          <p:cNvPicPr>
            <a:picLocks noChangeAspect="1"/>
          </p:cNvPicPr>
          <p:nvPr/>
        </p:nvPicPr>
        <p:blipFill rotWithShape="1">
          <a:blip r:embed="rId12"/>
          <a:srcRect l="30932" t="37588" r="27794" b="39814"/>
          <a:stretch/>
        </p:blipFill>
        <p:spPr>
          <a:xfrm>
            <a:off x="215623" y="2378121"/>
            <a:ext cx="6043890" cy="1861346"/>
          </a:xfrm>
          <a:prstGeom prst="rect">
            <a:avLst/>
          </a:prstGeom>
        </p:spPr>
      </p:pic>
      <p:pic>
        <p:nvPicPr>
          <p:cNvPr id="4" name="圖片 3"/>
          <p:cNvPicPr>
            <a:picLocks noChangeAspect="1"/>
          </p:cNvPicPr>
          <p:nvPr/>
        </p:nvPicPr>
        <p:blipFill rotWithShape="1">
          <a:blip r:embed="rId13"/>
          <a:srcRect l="29254" t="56049" r="29653" b="17160"/>
          <a:stretch/>
        </p:blipFill>
        <p:spPr>
          <a:xfrm>
            <a:off x="0" y="4429914"/>
            <a:ext cx="5895994" cy="2162160"/>
          </a:xfrm>
          <a:prstGeom prst="rect">
            <a:avLst/>
          </a:prstGeom>
        </p:spPr>
      </p:pic>
      <p:sp>
        <p:nvSpPr>
          <p:cNvPr id="14" name="矩形 13"/>
          <p:cNvSpPr/>
          <p:nvPr/>
        </p:nvSpPr>
        <p:spPr>
          <a:xfrm>
            <a:off x="651860" y="1793346"/>
            <a:ext cx="5444740" cy="584775"/>
          </a:xfrm>
          <a:prstGeom prst="rect">
            <a:avLst/>
          </a:prstGeom>
        </p:spPr>
        <p:txBody>
          <a:bodyPr wrap="square">
            <a:spAutoFit/>
          </a:bodyPr>
          <a:lstStyle/>
          <a:p>
            <a:pPr fontAlgn="ctr"/>
            <a:r>
              <a:rPr lang="zh-TW" altLang="en-US" sz="1600" b="1" dirty="0" smtClean="0">
                <a:latin typeface="+mn-ea"/>
              </a:rPr>
              <a:t>填答者主要選擇元大、國泰與富邦進行智能投資；主要原因為品牌名聲、本身為平台用戶</a:t>
            </a:r>
            <a:endParaRPr lang="zh-TW" altLang="en-US" sz="1600" b="1" dirty="0">
              <a:latin typeface="+mn-ea"/>
            </a:endParaRPr>
          </a:p>
        </p:txBody>
      </p:sp>
      <p:sp>
        <p:nvSpPr>
          <p:cNvPr id="15" name="矩形 14"/>
          <p:cNvSpPr/>
          <p:nvPr/>
        </p:nvSpPr>
        <p:spPr>
          <a:xfrm>
            <a:off x="6378848" y="2733146"/>
            <a:ext cx="2752452" cy="338554"/>
          </a:xfrm>
          <a:prstGeom prst="rect">
            <a:avLst/>
          </a:prstGeom>
        </p:spPr>
        <p:txBody>
          <a:bodyPr wrap="square">
            <a:spAutoFit/>
          </a:bodyPr>
          <a:lstStyle/>
          <a:p>
            <a:pPr fontAlgn="ctr"/>
            <a:r>
              <a:rPr lang="zh-TW" altLang="en-US" sz="1600" b="1" smtClean="0">
                <a:latin typeface="+mn-ea"/>
              </a:rPr>
              <a:t>選擇野村的用戶</a:t>
            </a:r>
            <a:r>
              <a:rPr lang="en-US" altLang="zh-TW" sz="1600" b="1" dirty="0" smtClean="0">
                <a:latin typeface="+mn-ea"/>
              </a:rPr>
              <a:t>...</a:t>
            </a:r>
            <a:endParaRPr lang="zh-TW" altLang="en-US" sz="1600" b="1" dirty="0">
              <a:latin typeface="+mn-ea"/>
            </a:endParaRPr>
          </a:p>
        </p:txBody>
      </p:sp>
      <p:sp>
        <p:nvSpPr>
          <p:cNvPr id="16" name="矩形 15"/>
          <p:cNvSpPr/>
          <p:nvPr/>
        </p:nvSpPr>
        <p:spPr>
          <a:xfrm>
            <a:off x="6378848" y="3429000"/>
            <a:ext cx="1672952" cy="1015663"/>
          </a:xfrm>
          <a:prstGeom prst="rect">
            <a:avLst/>
          </a:prstGeom>
        </p:spPr>
        <p:txBody>
          <a:bodyPr wrap="square">
            <a:spAutoFit/>
          </a:bodyPr>
          <a:lstStyle/>
          <a:p>
            <a:pPr fontAlgn="ctr"/>
            <a:r>
              <a:rPr lang="zh-TW" altLang="en-US" sz="1600" b="1" dirty="0" smtClean="0">
                <a:latin typeface="+mn-ea"/>
              </a:rPr>
              <a:t>選擇原因</a:t>
            </a:r>
            <a:endParaRPr lang="en-US" altLang="zh-TW" sz="1600" b="1" dirty="0" smtClean="0">
              <a:latin typeface="+mn-ea"/>
            </a:endParaRPr>
          </a:p>
          <a:p>
            <a:pPr fontAlgn="ctr"/>
            <a:endParaRPr lang="en-US" altLang="zh-TW" sz="1600" b="1" dirty="0" smtClean="0">
              <a:latin typeface="+mn-ea"/>
            </a:endParaRPr>
          </a:p>
          <a:p>
            <a:pPr fontAlgn="ctr"/>
            <a:r>
              <a:rPr lang="zh-TW" altLang="en-US" sz="2800" b="1" dirty="0" smtClean="0">
                <a:solidFill>
                  <a:srgbClr val="C00000"/>
                </a:solidFill>
                <a:latin typeface="+mn-ea"/>
              </a:rPr>
              <a:t>品牌</a:t>
            </a:r>
            <a:r>
              <a:rPr lang="zh-TW" altLang="en-US" sz="2800" b="1" dirty="0">
                <a:solidFill>
                  <a:srgbClr val="C00000"/>
                </a:solidFill>
                <a:latin typeface="+mn-ea"/>
              </a:rPr>
              <a:t>名聲</a:t>
            </a:r>
          </a:p>
        </p:txBody>
      </p:sp>
      <p:sp>
        <p:nvSpPr>
          <p:cNvPr id="17" name="矩形 16"/>
          <p:cNvSpPr/>
          <p:nvPr/>
        </p:nvSpPr>
        <p:spPr>
          <a:xfrm>
            <a:off x="8171135" y="3429000"/>
            <a:ext cx="1672952" cy="1015663"/>
          </a:xfrm>
          <a:prstGeom prst="rect">
            <a:avLst/>
          </a:prstGeom>
        </p:spPr>
        <p:txBody>
          <a:bodyPr wrap="square">
            <a:spAutoFit/>
          </a:bodyPr>
          <a:lstStyle/>
          <a:p>
            <a:pPr fontAlgn="ctr"/>
            <a:r>
              <a:rPr lang="zh-TW" altLang="en-US" sz="1600" b="1" dirty="0" smtClean="0">
                <a:latin typeface="+mn-ea"/>
              </a:rPr>
              <a:t>風險屬性</a:t>
            </a:r>
            <a:endParaRPr lang="en-US" altLang="zh-TW" sz="1600" b="1" dirty="0" smtClean="0">
              <a:latin typeface="+mn-ea"/>
            </a:endParaRPr>
          </a:p>
          <a:p>
            <a:pPr fontAlgn="ctr"/>
            <a:endParaRPr lang="en-US" altLang="zh-TW" sz="1600" b="1" dirty="0" smtClean="0">
              <a:latin typeface="+mn-ea"/>
            </a:endParaRPr>
          </a:p>
          <a:p>
            <a:pPr fontAlgn="ctr"/>
            <a:r>
              <a:rPr lang="zh-TW" altLang="en-US" sz="2800" b="1" dirty="0" smtClean="0">
                <a:solidFill>
                  <a:srgbClr val="C00000"/>
                </a:solidFill>
                <a:latin typeface="+mn-ea"/>
              </a:rPr>
              <a:t>成長型</a:t>
            </a:r>
            <a:endParaRPr lang="zh-TW" altLang="en-US" sz="2800" b="1" dirty="0">
              <a:solidFill>
                <a:srgbClr val="C00000"/>
              </a:solidFill>
              <a:latin typeface="+mn-ea"/>
            </a:endParaRPr>
          </a:p>
        </p:txBody>
      </p:sp>
      <p:sp>
        <p:nvSpPr>
          <p:cNvPr id="18" name="矩形 17"/>
          <p:cNvSpPr/>
          <p:nvPr/>
        </p:nvSpPr>
        <p:spPr>
          <a:xfrm>
            <a:off x="9720534" y="3429000"/>
            <a:ext cx="2103053" cy="1877437"/>
          </a:xfrm>
          <a:prstGeom prst="rect">
            <a:avLst/>
          </a:prstGeom>
        </p:spPr>
        <p:txBody>
          <a:bodyPr wrap="square">
            <a:spAutoFit/>
          </a:bodyPr>
          <a:lstStyle/>
          <a:p>
            <a:pPr fontAlgn="ctr"/>
            <a:r>
              <a:rPr lang="zh-TW" altLang="en-US" sz="1600" b="1" dirty="0" smtClean="0">
                <a:latin typeface="+mn-ea"/>
              </a:rPr>
              <a:t>關注平台</a:t>
            </a:r>
            <a:endParaRPr lang="en-US" altLang="zh-TW" sz="1600" b="1" dirty="0" smtClean="0">
              <a:latin typeface="+mn-ea"/>
            </a:endParaRPr>
          </a:p>
          <a:p>
            <a:pPr fontAlgn="ctr"/>
            <a:endParaRPr lang="en-US" altLang="zh-TW" sz="1600" b="1" dirty="0" smtClean="0">
              <a:latin typeface="+mn-ea"/>
            </a:endParaRPr>
          </a:p>
          <a:p>
            <a:pPr fontAlgn="ctr"/>
            <a:r>
              <a:rPr lang="zh-TW" altLang="en-US" sz="2800" b="1" dirty="0" smtClean="0">
                <a:solidFill>
                  <a:srgbClr val="C00000"/>
                </a:solidFill>
                <a:latin typeface="+mn-ea"/>
              </a:rPr>
              <a:t>商業周刊</a:t>
            </a:r>
            <a:endParaRPr lang="en-US" altLang="zh-TW" sz="2800" b="1" dirty="0" smtClean="0">
              <a:solidFill>
                <a:srgbClr val="C00000"/>
              </a:solidFill>
              <a:latin typeface="+mn-ea"/>
            </a:endParaRPr>
          </a:p>
          <a:p>
            <a:pPr fontAlgn="ctr"/>
            <a:r>
              <a:rPr lang="zh-TW" altLang="en-US" sz="2800" b="1" dirty="0" smtClean="0">
                <a:solidFill>
                  <a:srgbClr val="C00000"/>
                </a:solidFill>
                <a:latin typeface="+mn-ea"/>
              </a:rPr>
              <a:t>財經</a:t>
            </a:r>
            <a:r>
              <a:rPr lang="en-US" altLang="zh-TW" sz="2800" b="1" dirty="0" smtClean="0">
                <a:solidFill>
                  <a:srgbClr val="C00000"/>
                </a:solidFill>
                <a:latin typeface="+mn-ea"/>
              </a:rPr>
              <a:t>M</a:t>
            </a:r>
            <a:r>
              <a:rPr lang="zh-TW" altLang="en-US" sz="2800" b="1" dirty="0" smtClean="0">
                <a:solidFill>
                  <a:srgbClr val="C00000"/>
                </a:solidFill>
                <a:latin typeface="+mn-ea"/>
              </a:rPr>
              <a:t>平方</a:t>
            </a:r>
            <a:endParaRPr lang="en-US" altLang="zh-TW" sz="2800" b="1" dirty="0" smtClean="0">
              <a:solidFill>
                <a:srgbClr val="C00000"/>
              </a:solidFill>
              <a:latin typeface="+mn-ea"/>
            </a:endParaRPr>
          </a:p>
          <a:p>
            <a:pPr fontAlgn="ctr"/>
            <a:r>
              <a:rPr lang="zh-TW" altLang="en-US" sz="2800" b="1" dirty="0" smtClean="0">
                <a:solidFill>
                  <a:srgbClr val="C00000"/>
                </a:solidFill>
                <a:latin typeface="+mn-ea"/>
              </a:rPr>
              <a:t>市場先</a:t>
            </a:r>
            <a:r>
              <a:rPr lang="zh-TW" altLang="en-US" sz="2800" b="1" dirty="0">
                <a:solidFill>
                  <a:srgbClr val="C00000"/>
                </a:solidFill>
                <a:latin typeface="+mn-ea"/>
              </a:rPr>
              <a:t>生</a:t>
            </a:r>
          </a:p>
        </p:txBody>
      </p:sp>
      <p:sp>
        <p:nvSpPr>
          <p:cNvPr id="20" name="矩形 19"/>
          <p:cNvSpPr/>
          <p:nvPr/>
        </p:nvSpPr>
        <p:spPr>
          <a:xfrm>
            <a:off x="57829" y="1793346"/>
            <a:ext cx="6133805" cy="4856867"/>
          </a:xfrm>
          <a:prstGeom prst="rect">
            <a:avLst/>
          </a:prstGeom>
          <a:solidFill>
            <a:schemeClr val="bg1">
              <a:alpha val="78000"/>
            </a:schemeClr>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9" name="矩形 18"/>
          <p:cNvSpPr/>
          <p:nvPr/>
        </p:nvSpPr>
        <p:spPr>
          <a:xfrm>
            <a:off x="10369344" y="94490"/>
            <a:ext cx="1454244" cy="261610"/>
          </a:xfrm>
          <a:prstGeom prst="rect">
            <a:avLst/>
          </a:prstGeom>
        </p:spPr>
        <p:txBody>
          <a:bodyPr wrap="none">
            <a:spAutoFit/>
          </a:bodyPr>
          <a:lstStyle/>
          <a:p>
            <a:r>
              <a:rPr lang="zh-TW" altLang="en-US" sz="1100" b="1" dirty="0">
                <a:solidFill>
                  <a:schemeClr val="bg1">
                    <a:lumMod val="50000"/>
                  </a:schemeClr>
                </a:solidFill>
              </a:rPr>
              <a:t>投資人風險等級分類</a:t>
            </a:r>
          </a:p>
        </p:txBody>
      </p:sp>
      <p:sp>
        <p:nvSpPr>
          <p:cNvPr id="21" name="橢圓 20"/>
          <p:cNvSpPr/>
          <p:nvPr/>
        </p:nvSpPr>
        <p:spPr>
          <a:xfrm>
            <a:off x="10150449" y="112987"/>
            <a:ext cx="218895" cy="218895"/>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4</a:t>
            </a:r>
            <a:endParaRPr lang="zh-TW" altLang="en-US" sz="1200" dirty="0" smtClean="0">
              <a:solidFill>
                <a:srgbClr val="FFFFFF"/>
              </a:solidFill>
            </a:endParaRPr>
          </a:p>
        </p:txBody>
      </p:sp>
    </p:spTree>
    <p:custDataLst>
      <p:tags r:id="rId2"/>
    </p:custDataLst>
    <p:extLst>
      <p:ext uri="{BB962C8B-B14F-4D97-AF65-F5344CB8AC3E}">
        <p14:creationId xmlns:p14="http://schemas.microsoft.com/office/powerpoint/2010/main" val="1717418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33" name="think-cell Slide" r:id="rId10" imgW="395" imgH="396" progId="TCLayout.ActiveDocument.1">
                  <p:embed/>
                </p:oleObj>
              </mc:Choice>
              <mc:Fallback>
                <p:oleObj name="think-cell Slide" r:id="rId10" imgW="395" imgH="396" progId="TCLayout.ActiveDocument.1">
                  <p:embed/>
                  <p:pic>
                    <p:nvPicPr>
                      <p:cNvPr id="6" name="物件 5"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356100"/>
            <a:ext cx="10933200" cy="332399"/>
          </a:xfrm>
          <a:ln cap="rnd">
            <a:noFill/>
            <a:round/>
          </a:ln>
        </p:spPr>
        <p:txBody>
          <a:bodyPr vert="horz"/>
          <a:lstStyle/>
          <a:p>
            <a:r>
              <a:rPr lang="zh-TW" altLang="en-US" sz="2400" b="1" dirty="0">
                <a:solidFill>
                  <a:schemeClr val="tx1"/>
                </a:solidFill>
              </a:rPr>
              <a:t>我們收集了</a:t>
            </a:r>
            <a:r>
              <a:rPr lang="en-US" altLang="zh-TW" sz="2400" b="1" dirty="0">
                <a:solidFill>
                  <a:schemeClr val="tx1"/>
                </a:solidFill>
              </a:rPr>
              <a:t>60+</a:t>
            </a:r>
            <a:r>
              <a:rPr lang="zh-TW" altLang="en-US" sz="2400" b="1" dirty="0">
                <a:solidFill>
                  <a:schemeClr val="tx1"/>
                </a:solidFill>
              </a:rPr>
              <a:t>以上的問卷，了解投資人的投資偏好</a:t>
            </a:r>
          </a:p>
        </p:txBody>
      </p:sp>
      <p:sp>
        <p:nvSpPr>
          <p:cNvPr id="9" name="ValueChainStarter 4">
            <a:extLst>
              <a:ext uri="{FF2B5EF4-FFF2-40B4-BE49-F238E27FC236}">
                <a16:creationId xmlns:a16="http://schemas.microsoft.com/office/drawing/2014/main" xmlns="" id="{76E2F7CC-7B75-4B5E-9CAA-B41F2573E82E}"/>
              </a:ext>
            </a:extLst>
          </p:cNvPr>
          <p:cNvSpPr>
            <a:spLocks noChangeArrowheads="1"/>
          </p:cNvSpPr>
          <p:nvPr>
            <p:custDataLst>
              <p:tags r:id="rId4"/>
            </p:custDataLst>
          </p:nvPr>
        </p:nvSpPr>
        <p:spPr bwMode="gray">
          <a:xfrm>
            <a:off x="7770052" y="96066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機器人製作</a:t>
            </a:r>
            <a:endParaRPr lang="en-US" altLang="zh-CN" sz="1600" b="1" dirty="0" err="1"/>
          </a:p>
        </p:txBody>
      </p:sp>
      <p:sp>
        <p:nvSpPr>
          <p:cNvPr id="10" name="ValueChainStarter 3">
            <a:extLst>
              <a:ext uri="{FF2B5EF4-FFF2-40B4-BE49-F238E27FC236}">
                <a16:creationId xmlns:a16="http://schemas.microsoft.com/office/drawing/2014/main" xmlns="" id="{86B9293B-F988-44C6-B1C1-458A634B43CB}"/>
              </a:ext>
            </a:extLst>
          </p:cNvPr>
          <p:cNvSpPr>
            <a:spLocks noChangeArrowheads="1"/>
          </p:cNvSpPr>
          <p:nvPr>
            <p:custDataLst>
              <p:tags r:id="rId5"/>
            </p:custDataLst>
          </p:nvPr>
        </p:nvSpPr>
        <p:spPr bwMode="gray">
          <a:xfrm>
            <a:off x="6129721" y="953450"/>
            <a:ext cx="1584000" cy="587559"/>
          </a:xfrm>
          <a:prstGeom prst="chevron">
            <a:avLst>
              <a:gd name="adj" fmla="val 12004"/>
            </a:avLst>
          </a:prstGeom>
          <a:solidFill>
            <a:srgbClr val="F1D1C9"/>
          </a:solidFill>
          <a:ln w="38100" cap="rnd" algn="ctr">
            <a:noFill/>
            <a:round/>
            <a:headEnd/>
            <a:tailEnd/>
          </a:ln>
        </p:spPr>
        <p:txBody>
          <a:bodyPr lIns="252000" tIns="0" rIns="0" bIns="0" anchor="ctr" anchorCtr="0"/>
          <a:lstStyle/>
          <a:p>
            <a:r>
              <a:rPr lang="zh-TW" altLang="en-US" sz="1600" b="1" dirty="0" smtClean="0"/>
              <a:t>填寫人</a:t>
            </a:r>
            <a:r>
              <a:rPr lang="en-US" altLang="zh-TW" sz="1600" b="1" dirty="0" smtClean="0"/>
              <a:t>feedback</a:t>
            </a:r>
            <a:endParaRPr lang="en-US" altLang="zh-CN" sz="1600" b="1" dirty="0"/>
          </a:p>
        </p:txBody>
      </p:sp>
      <p:sp>
        <p:nvSpPr>
          <p:cNvPr id="11" name="ValueChainStarter 2">
            <a:extLst>
              <a:ext uri="{FF2B5EF4-FFF2-40B4-BE49-F238E27FC236}">
                <a16:creationId xmlns:a16="http://schemas.microsoft.com/office/drawing/2014/main" xmlns="" id="{FF277A8A-937A-457B-899F-A1E0D10D2B41}"/>
              </a:ext>
            </a:extLst>
          </p:cNvPr>
          <p:cNvSpPr>
            <a:spLocks noChangeArrowheads="1"/>
          </p:cNvSpPr>
          <p:nvPr>
            <p:custDataLst>
              <p:tags r:id="rId6"/>
            </p:custDataLst>
          </p:nvPr>
        </p:nvSpPr>
        <p:spPr bwMode="gray">
          <a:xfrm>
            <a:off x="4489390" y="950109"/>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分數</a:t>
            </a:r>
            <a:r>
              <a:rPr lang="zh-TW" altLang="en-US" sz="1600" b="1" dirty="0"/>
              <a:t>計算</a:t>
            </a:r>
            <a:endParaRPr lang="en-US" altLang="zh-CN" sz="1600" b="1" dirty="0" err="1"/>
          </a:p>
        </p:txBody>
      </p:sp>
      <p:sp>
        <p:nvSpPr>
          <p:cNvPr id="12" name="ValueChainStarter 1">
            <a:extLst>
              <a:ext uri="{FF2B5EF4-FFF2-40B4-BE49-F238E27FC236}">
                <a16:creationId xmlns:a16="http://schemas.microsoft.com/office/drawing/2014/main" xmlns="" id="{0F6B9C8A-DADD-4E92-8241-A1DF1DE59245}"/>
              </a:ext>
            </a:extLst>
          </p:cNvPr>
          <p:cNvSpPr>
            <a:spLocks noChangeArrowheads="1"/>
          </p:cNvSpPr>
          <p:nvPr>
            <p:custDataLst>
              <p:tags r:id="rId7"/>
            </p:custDataLst>
          </p:nvPr>
        </p:nvSpPr>
        <p:spPr bwMode="gray">
          <a:xfrm>
            <a:off x="2849059" y="960660"/>
            <a:ext cx="1584000" cy="587559"/>
          </a:xfrm>
          <a:prstGeom prst="homePlate">
            <a:avLst>
              <a:gd name="adj" fmla="val 11779"/>
            </a:avLst>
          </a:prstGeom>
          <a:solidFill>
            <a:schemeClr val="bg2"/>
          </a:solidFill>
          <a:ln w="38100" cap="rnd" algn="ctr">
            <a:noFill/>
            <a:round/>
            <a:headEnd/>
            <a:tailEnd/>
          </a:ln>
        </p:spPr>
        <p:txBody>
          <a:bodyPr lIns="252000" tIns="0" rIns="0" bIns="0" anchor="ctr" anchorCtr="0"/>
          <a:lstStyle/>
          <a:p>
            <a:r>
              <a:rPr lang="zh-TW" altLang="en-US" sz="1600" b="1" dirty="0" smtClean="0"/>
              <a:t>問卷前測</a:t>
            </a:r>
            <a:endParaRPr lang="en-US" altLang="zh-CN" sz="1600" b="1" dirty="0" err="1"/>
          </a:p>
        </p:txBody>
      </p:sp>
      <p:sp>
        <p:nvSpPr>
          <p:cNvPr id="15" name="矩形 14"/>
          <p:cNvSpPr/>
          <p:nvPr/>
        </p:nvSpPr>
        <p:spPr>
          <a:xfrm>
            <a:off x="10369344" y="94490"/>
            <a:ext cx="1454244" cy="261610"/>
          </a:xfrm>
          <a:prstGeom prst="rect">
            <a:avLst/>
          </a:prstGeom>
        </p:spPr>
        <p:txBody>
          <a:bodyPr wrap="none">
            <a:spAutoFit/>
          </a:bodyPr>
          <a:lstStyle/>
          <a:p>
            <a:r>
              <a:rPr lang="zh-TW" altLang="en-US" sz="1100" b="1" dirty="0">
                <a:solidFill>
                  <a:schemeClr val="bg1">
                    <a:lumMod val="50000"/>
                  </a:schemeClr>
                </a:solidFill>
              </a:rPr>
              <a:t>投資人風險等級分類</a:t>
            </a:r>
          </a:p>
        </p:txBody>
      </p:sp>
      <p:sp>
        <p:nvSpPr>
          <p:cNvPr id="16" name="橢圓 15"/>
          <p:cNvSpPr/>
          <p:nvPr/>
        </p:nvSpPr>
        <p:spPr>
          <a:xfrm>
            <a:off x="10150449" y="112987"/>
            <a:ext cx="218895" cy="218895"/>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4</a:t>
            </a:r>
            <a:endParaRPr lang="zh-TW" altLang="en-US" sz="1200" dirty="0" smtClean="0">
              <a:solidFill>
                <a:srgbClr val="FFFFFF"/>
              </a:solidFill>
            </a:endParaRPr>
          </a:p>
        </p:txBody>
      </p:sp>
      <p:sp>
        <p:nvSpPr>
          <p:cNvPr id="3" name="橢圓 2"/>
          <p:cNvSpPr/>
          <p:nvPr/>
        </p:nvSpPr>
        <p:spPr>
          <a:xfrm>
            <a:off x="1676400" y="2527300"/>
            <a:ext cx="3187700" cy="3187700"/>
          </a:xfrm>
          <a:prstGeom prst="ellipse">
            <a:avLst/>
          </a:prstGeom>
          <a:solidFill>
            <a:srgbClr val="F1D1C9"/>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7200" b="1" dirty="0" smtClean="0">
                <a:solidFill>
                  <a:srgbClr val="C00000"/>
                </a:solidFill>
              </a:rPr>
              <a:t>8.2</a:t>
            </a:r>
            <a:endParaRPr lang="zh-TW" altLang="en-US" sz="7200" b="1" dirty="0" smtClean="0">
              <a:solidFill>
                <a:srgbClr val="C00000"/>
              </a:solidFill>
            </a:endParaRPr>
          </a:p>
        </p:txBody>
      </p:sp>
      <p:sp>
        <p:nvSpPr>
          <p:cNvPr id="17" name="矩形 16"/>
          <p:cNvSpPr/>
          <p:nvPr/>
        </p:nvSpPr>
        <p:spPr>
          <a:xfrm>
            <a:off x="628650" y="1911936"/>
            <a:ext cx="2752452" cy="338554"/>
          </a:xfrm>
          <a:prstGeom prst="rect">
            <a:avLst/>
          </a:prstGeom>
        </p:spPr>
        <p:txBody>
          <a:bodyPr wrap="square">
            <a:spAutoFit/>
          </a:bodyPr>
          <a:lstStyle/>
          <a:p>
            <a:pPr fontAlgn="ctr"/>
            <a:r>
              <a:rPr lang="zh-TW" altLang="en-US" sz="1600" b="1" dirty="0" smtClean="0">
                <a:latin typeface="+mn-ea"/>
              </a:rPr>
              <a:t>我們獲得的滿意度分數</a:t>
            </a:r>
            <a:endParaRPr lang="zh-TW" altLang="en-US" sz="1600" b="1" dirty="0">
              <a:latin typeface="+mn-ea"/>
            </a:endParaRPr>
          </a:p>
        </p:txBody>
      </p:sp>
      <p:sp>
        <p:nvSpPr>
          <p:cNvPr id="18" name="矩形 17"/>
          <p:cNvSpPr/>
          <p:nvPr/>
        </p:nvSpPr>
        <p:spPr>
          <a:xfrm>
            <a:off x="6177059" y="1911936"/>
            <a:ext cx="2752452" cy="338554"/>
          </a:xfrm>
          <a:prstGeom prst="rect">
            <a:avLst/>
          </a:prstGeom>
        </p:spPr>
        <p:txBody>
          <a:bodyPr wrap="square">
            <a:spAutoFit/>
          </a:bodyPr>
          <a:lstStyle/>
          <a:p>
            <a:pPr fontAlgn="ctr"/>
            <a:r>
              <a:rPr lang="zh-TW" altLang="en-US" sz="1600" b="1" dirty="0" smtClean="0">
                <a:latin typeface="+mn-ea"/>
              </a:rPr>
              <a:t>使用者反饋</a:t>
            </a:r>
            <a:endParaRPr lang="zh-TW" altLang="en-US" sz="1600" b="1" dirty="0">
              <a:latin typeface="+mn-ea"/>
            </a:endParaRPr>
          </a:p>
        </p:txBody>
      </p:sp>
      <p:sp>
        <p:nvSpPr>
          <p:cNvPr id="4" name="矩形 3"/>
          <p:cNvSpPr/>
          <p:nvPr/>
        </p:nvSpPr>
        <p:spPr>
          <a:xfrm>
            <a:off x="6177058" y="2759981"/>
            <a:ext cx="5386291" cy="923330"/>
          </a:xfrm>
          <a:prstGeom prst="rect">
            <a:avLst/>
          </a:prstGeom>
          <a:solidFill>
            <a:schemeClr val="bg2"/>
          </a:solidFill>
        </p:spPr>
        <p:txBody>
          <a:bodyPr wrap="square">
            <a:spAutoFit/>
          </a:bodyPr>
          <a:lstStyle/>
          <a:p>
            <a:r>
              <a:rPr lang="zh-TW" altLang="en-US" dirty="0"/>
              <a:t>關於結果呈現的部分，希望可以有更為詳細的說明，如：為何債券配置越高表示在整體景氣差時投資組合損失會越少</a:t>
            </a:r>
          </a:p>
        </p:txBody>
      </p:sp>
      <p:sp>
        <p:nvSpPr>
          <p:cNvPr id="19" name="矩形 18"/>
          <p:cNvSpPr/>
          <p:nvPr/>
        </p:nvSpPr>
        <p:spPr>
          <a:xfrm>
            <a:off x="6132513" y="4259950"/>
            <a:ext cx="3877985" cy="369332"/>
          </a:xfrm>
          <a:prstGeom prst="rect">
            <a:avLst/>
          </a:prstGeom>
          <a:solidFill>
            <a:schemeClr val="bg2"/>
          </a:solidFill>
        </p:spPr>
        <p:txBody>
          <a:bodyPr wrap="none">
            <a:spAutoFit/>
          </a:bodyPr>
          <a:lstStyle/>
          <a:p>
            <a:r>
              <a:rPr lang="zh-TW" altLang="en-US" dirty="0"/>
              <a:t>希望能將文字轉換成更平易近人一點</a:t>
            </a:r>
          </a:p>
        </p:txBody>
      </p:sp>
      <p:sp>
        <p:nvSpPr>
          <p:cNvPr id="20" name="矩形 19"/>
          <p:cNvSpPr/>
          <p:nvPr/>
        </p:nvSpPr>
        <p:spPr>
          <a:xfrm>
            <a:off x="6177058" y="5108462"/>
            <a:ext cx="5386142" cy="646331"/>
          </a:xfrm>
          <a:prstGeom prst="rect">
            <a:avLst/>
          </a:prstGeom>
          <a:solidFill>
            <a:schemeClr val="bg2"/>
          </a:solidFill>
        </p:spPr>
        <p:txBody>
          <a:bodyPr wrap="square">
            <a:spAutoFit/>
          </a:bodyPr>
          <a:lstStyle/>
          <a:p>
            <a:r>
              <a:rPr lang="zh-TW" altLang="en-US" dirty="0"/>
              <a:t>投資配置的結果可以再詳細一點，可以包括虛擬貨幣、</a:t>
            </a:r>
            <a:r>
              <a:rPr lang="en-US" altLang="zh-TW" dirty="0"/>
              <a:t>ETF</a:t>
            </a:r>
            <a:r>
              <a:rPr lang="zh-TW" altLang="en-US" dirty="0"/>
              <a:t>、貴金屬、定存、現金等等</a:t>
            </a:r>
          </a:p>
        </p:txBody>
      </p:sp>
      <p:sp>
        <p:nvSpPr>
          <p:cNvPr id="21" name="矩形 20"/>
          <p:cNvSpPr/>
          <p:nvPr/>
        </p:nvSpPr>
        <p:spPr>
          <a:xfrm>
            <a:off x="5935759" y="2513760"/>
            <a:ext cx="2752452" cy="707886"/>
          </a:xfrm>
          <a:prstGeom prst="rect">
            <a:avLst/>
          </a:prstGeom>
        </p:spPr>
        <p:txBody>
          <a:bodyPr wrap="square">
            <a:spAutoFit/>
          </a:bodyPr>
          <a:lstStyle/>
          <a:p>
            <a:pPr fontAlgn="ctr"/>
            <a:r>
              <a:rPr lang="en-US" altLang="zh-TW" sz="4000" b="1" dirty="0" smtClean="0">
                <a:latin typeface="+mn-ea"/>
              </a:rPr>
              <a:t>“</a:t>
            </a:r>
            <a:endParaRPr lang="zh-TW" altLang="en-US" sz="4000" b="1" dirty="0">
              <a:latin typeface="+mn-ea"/>
            </a:endParaRPr>
          </a:p>
        </p:txBody>
      </p:sp>
      <p:sp>
        <p:nvSpPr>
          <p:cNvPr id="22" name="矩形 21"/>
          <p:cNvSpPr/>
          <p:nvPr/>
        </p:nvSpPr>
        <p:spPr>
          <a:xfrm>
            <a:off x="5935759" y="3968029"/>
            <a:ext cx="2752452" cy="707886"/>
          </a:xfrm>
          <a:prstGeom prst="rect">
            <a:avLst/>
          </a:prstGeom>
        </p:spPr>
        <p:txBody>
          <a:bodyPr wrap="square">
            <a:spAutoFit/>
          </a:bodyPr>
          <a:lstStyle/>
          <a:p>
            <a:pPr fontAlgn="ctr"/>
            <a:r>
              <a:rPr lang="en-US" altLang="zh-TW" sz="4000" b="1" dirty="0" smtClean="0">
                <a:latin typeface="+mn-ea"/>
              </a:rPr>
              <a:t>“</a:t>
            </a:r>
            <a:endParaRPr lang="zh-TW" altLang="en-US" sz="4000" b="1" dirty="0">
              <a:latin typeface="+mn-ea"/>
            </a:endParaRPr>
          </a:p>
        </p:txBody>
      </p:sp>
      <p:sp>
        <p:nvSpPr>
          <p:cNvPr id="23" name="矩形 22"/>
          <p:cNvSpPr/>
          <p:nvPr/>
        </p:nvSpPr>
        <p:spPr>
          <a:xfrm>
            <a:off x="5935759" y="4851978"/>
            <a:ext cx="2752452" cy="707886"/>
          </a:xfrm>
          <a:prstGeom prst="rect">
            <a:avLst/>
          </a:prstGeom>
        </p:spPr>
        <p:txBody>
          <a:bodyPr wrap="square">
            <a:spAutoFit/>
          </a:bodyPr>
          <a:lstStyle/>
          <a:p>
            <a:pPr fontAlgn="ctr"/>
            <a:r>
              <a:rPr lang="en-US" altLang="zh-TW" sz="4000" b="1" dirty="0" smtClean="0">
                <a:latin typeface="+mn-ea"/>
              </a:rPr>
              <a:t>“</a:t>
            </a:r>
            <a:endParaRPr lang="zh-TW" altLang="en-US" sz="4000" b="1" dirty="0">
              <a:latin typeface="+mn-ea"/>
            </a:endParaRPr>
          </a:p>
        </p:txBody>
      </p:sp>
    </p:spTree>
    <p:custDataLst>
      <p:tags r:id="rId2"/>
    </p:custDataLst>
    <p:extLst>
      <p:ext uri="{BB962C8B-B14F-4D97-AF65-F5344CB8AC3E}">
        <p14:creationId xmlns:p14="http://schemas.microsoft.com/office/powerpoint/2010/main" val="3509720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55" name="think-cell Slide" r:id="rId10" imgW="395" imgH="396" progId="TCLayout.ActiveDocument.1">
                  <p:embed/>
                </p:oleObj>
              </mc:Choice>
              <mc:Fallback>
                <p:oleObj name="think-cell Slide" r:id="rId10" imgW="395" imgH="396" progId="TCLayout.ActiveDocument.1">
                  <p:embed/>
                  <p:pic>
                    <p:nvPicPr>
                      <p:cNvPr id="6" name="物件 5"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356100"/>
            <a:ext cx="10933200" cy="332399"/>
          </a:xfrm>
          <a:ln cap="rnd">
            <a:noFill/>
            <a:round/>
          </a:ln>
        </p:spPr>
        <p:txBody>
          <a:bodyPr vert="horz"/>
          <a:lstStyle/>
          <a:p>
            <a:r>
              <a:rPr lang="zh-TW" altLang="en-US" sz="2400" b="1" dirty="0">
                <a:solidFill>
                  <a:schemeClr val="tx1"/>
                </a:solidFill>
              </a:rPr>
              <a:t>我們收集了</a:t>
            </a:r>
            <a:r>
              <a:rPr lang="en-US" altLang="zh-TW" sz="2400" b="1" dirty="0">
                <a:solidFill>
                  <a:schemeClr val="tx1"/>
                </a:solidFill>
              </a:rPr>
              <a:t>60+</a:t>
            </a:r>
            <a:r>
              <a:rPr lang="zh-TW" altLang="en-US" sz="2400" b="1" dirty="0">
                <a:solidFill>
                  <a:schemeClr val="tx1"/>
                </a:solidFill>
              </a:rPr>
              <a:t>以上的問卷，了解投資人的投資偏好</a:t>
            </a:r>
          </a:p>
        </p:txBody>
      </p:sp>
      <p:sp>
        <p:nvSpPr>
          <p:cNvPr id="9" name="ValueChainStarter 4">
            <a:extLst>
              <a:ext uri="{FF2B5EF4-FFF2-40B4-BE49-F238E27FC236}">
                <a16:creationId xmlns:a16="http://schemas.microsoft.com/office/drawing/2014/main" xmlns="" id="{76E2F7CC-7B75-4B5E-9CAA-B41F2573E82E}"/>
              </a:ext>
            </a:extLst>
          </p:cNvPr>
          <p:cNvSpPr>
            <a:spLocks noChangeArrowheads="1"/>
          </p:cNvSpPr>
          <p:nvPr>
            <p:custDataLst>
              <p:tags r:id="rId4"/>
            </p:custDataLst>
          </p:nvPr>
        </p:nvSpPr>
        <p:spPr bwMode="gray">
          <a:xfrm>
            <a:off x="7770052" y="960660"/>
            <a:ext cx="1584000" cy="587559"/>
          </a:xfrm>
          <a:prstGeom prst="chevron">
            <a:avLst>
              <a:gd name="adj" fmla="val 12004"/>
            </a:avLst>
          </a:prstGeom>
          <a:solidFill>
            <a:srgbClr val="F1D1C9"/>
          </a:solidFill>
          <a:ln w="38100" cap="rnd" algn="ctr">
            <a:noFill/>
            <a:round/>
            <a:headEnd/>
            <a:tailEnd/>
          </a:ln>
        </p:spPr>
        <p:txBody>
          <a:bodyPr lIns="252000" tIns="0" rIns="0" bIns="0" anchor="ctr" anchorCtr="0"/>
          <a:lstStyle/>
          <a:p>
            <a:r>
              <a:rPr lang="zh-TW" altLang="en-US" sz="1600" b="1" dirty="0" smtClean="0"/>
              <a:t>機器人製作</a:t>
            </a:r>
            <a:endParaRPr lang="en-US" altLang="zh-CN" sz="1600" b="1" dirty="0" err="1"/>
          </a:p>
        </p:txBody>
      </p:sp>
      <p:sp>
        <p:nvSpPr>
          <p:cNvPr id="10" name="ValueChainStarter 3">
            <a:extLst>
              <a:ext uri="{FF2B5EF4-FFF2-40B4-BE49-F238E27FC236}">
                <a16:creationId xmlns:a16="http://schemas.microsoft.com/office/drawing/2014/main" xmlns="" id="{86B9293B-F988-44C6-B1C1-458A634B43CB}"/>
              </a:ext>
            </a:extLst>
          </p:cNvPr>
          <p:cNvSpPr>
            <a:spLocks noChangeArrowheads="1"/>
          </p:cNvSpPr>
          <p:nvPr>
            <p:custDataLst>
              <p:tags r:id="rId5"/>
            </p:custDataLst>
          </p:nvPr>
        </p:nvSpPr>
        <p:spPr bwMode="gray">
          <a:xfrm>
            <a:off x="6129721" y="95345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填寫人</a:t>
            </a:r>
            <a:r>
              <a:rPr lang="en-US" altLang="zh-TW" sz="1600" b="1" dirty="0" smtClean="0"/>
              <a:t>feedback</a:t>
            </a:r>
            <a:endParaRPr lang="en-US" altLang="zh-CN" sz="1600" b="1" dirty="0"/>
          </a:p>
        </p:txBody>
      </p:sp>
      <p:sp>
        <p:nvSpPr>
          <p:cNvPr id="11" name="ValueChainStarter 2">
            <a:extLst>
              <a:ext uri="{FF2B5EF4-FFF2-40B4-BE49-F238E27FC236}">
                <a16:creationId xmlns:a16="http://schemas.microsoft.com/office/drawing/2014/main" xmlns="" id="{FF277A8A-937A-457B-899F-A1E0D10D2B41}"/>
              </a:ext>
            </a:extLst>
          </p:cNvPr>
          <p:cNvSpPr>
            <a:spLocks noChangeArrowheads="1"/>
          </p:cNvSpPr>
          <p:nvPr>
            <p:custDataLst>
              <p:tags r:id="rId6"/>
            </p:custDataLst>
          </p:nvPr>
        </p:nvSpPr>
        <p:spPr bwMode="gray">
          <a:xfrm>
            <a:off x="4489390" y="950109"/>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分數</a:t>
            </a:r>
            <a:r>
              <a:rPr lang="zh-TW" altLang="en-US" sz="1600" b="1" dirty="0"/>
              <a:t>計算</a:t>
            </a:r>
            <a:endParaRPr lang="en-US" altLang="zh-CN" sz="1600" b="1" dirty="0" err="1"/>
          </a:p>
        </p:txBody>
      </p:sp>
      <p:sp>
        <p:nvSpPr>
          <p:cNvPr id="12" name="ValueChainStarter 1">
            <a:extLst>
              <a:ext uri="{FF2B5EF4-FFF2-40B4-BE49-F238E27FC236}">
                <a16:creationId xmlns:a16="http://schemas.microsoft.com/office/drawing/2014/main" xmlns="" id="{0F6B9C8A-DADD-4E92-8241-A1DF1DE59245}"/>
              </a:ext>
            </a:extLst>
          </p:cNvPr>
          <p:cNvSpPr>
            <a:spLocks noChangeArrowheads="1"/>
          </p:cNvSpPr>
          <p:nvPr>
            <p:custDataLst>
              <p:tags r:id="rId7"/>
            </p:custDataLst>
          </p:nvPr>
        </p:nvSpPr>
        <p:spPr bwMode="gray">
          <a:xfrm>
            <a:off x="2849059" y="960660"/>
            <a:ext cx="1584000" cy="587559"/>
          </a:xfrm>
          <a:prstGeom prst="homePlate">
            <a:avLst>
              <a:gd name="adj" fmla="val 11779"/>
            </a:avLst>
          </a:prstGeom>
          <a:solidFill>
            <a:schemeClr val="bg2"/>
          </a:solidFill>
          <a:ln w="38100" cap="rnd" algn="ctr">
            <a:noFill/>
            <a:round/>
            <a:headEnd/>
            <a:tailEnd/>
          </a:ln>
        </p:spPr>
        <p:txBody>
          <a:bodyPr lIns="252000" tIns="0" rIns="0" bIns="0" anchor="ctr" anchorCtr="0"/>
          <a:lstStyle/>
          <a:p>
            <a:r>
              <a:rPr lang="zh-TW" altLang="en-US" sz="1600" b="1" dirty="0" smtClean="0"/>
              <a:t>問卷前測</a:t>
            </a:r>
            <a:endParaRPr lang="en-US" altLang="zh-CN" sz="1600" b="1" dirty="0" err="1"/>
          </a:p>
        </p:txBody>
      </p:sp>
      <p:sp>
        <p:nvSpPr>
          <p:cNvPr id="15" name="矩形 14"/>
          <p:cNvSpPr/>
          <p:nvPr/>
        </p:nvSpPr>
        <p:spPr>
          <a:xfrm>
            <a:off x="10369344" y="94490"/>
            <a:ext cx="889987" cy="261610"/>
          </a:xfrm>
          <a:prstGeom prst="rect">
            <a:avLst/>
          </a:prstGeom>
        </p:spPr>
        <p:txBody>
          <a:bodyPr wrap="none">
            <a:spAutoFit/>
          </a:bodyPr>
          <a:lstStyle/>
          <a:p>
            <a:r>
              <a:rPr lang="zh-TW" altLang="en-US" sz="1100" b="1" dirty="0">
                <a:solidFill>
                  <a:schemeClr val="bg1">
                    <a:lumMod val="50000"/>
                  </a:schemeClr>
                </a:solidFill>
              </a:rPr>
              <a:t>機器人製作</a:t>
            </a:r>
          </a:p>
        </p:txBody>
      </p:sp>
      <p:sp>
        <p:nvSpPr>
          <p:cNvPr id="16" name="橢圓 15"/>
          <p:cNvSpPr/>
          <p:nvPr/>
        </p:nvSpPr>
        <p:spPr>
          <a:xfrm>
            <a:off x="10150449" y="112987"/>
            <a:ext cx="218895" cy="218895"/>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5</a:t>
            </a:r>
            <a:endParaRPr lang="zh-TW" altLang="en-US" sz="1200" dirty="0" smtClean="0">
              <a:solidFill>
                <a:srgbClr val="FFFFFF"/>
              </a:solidFill>
            </a:endParaRPr>
          </a:p>
        </p:txBody>
      </p:sp>
    </p:spTree>
    <p:custDataLst>
      <p:tags r:id="rId2"/>
    </p:custDataLst>
    <p:extLst>
      <p:ext uri="{BB962C8B-B14F-4D97-AF65-F5344CB8AC3E}">
        <p14:creationId xmlns:p14="http://schemas.microsoft.com/office/powerpoint/2010/main" val="1241162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extLst>
              <p:ext uri="{D42A27DB-BD31-4B8C-83A1-F6EECF244321}">
                <p14:modId xmlns:p14="http://schemas.microsoft.com/office/powerpoint/2010/main" val="2203919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79" name="think-cell Slide" r:id="rId8" imgW="395" imgH="396" progId="TCLayout.ActiveDocument.1">
                  <p:embed/>
                </p:oleObj>
              </mc:Choice>
              <mc:Fallback>
                <p:oleObj name="think-cell Slide" r:id="rId8" imgW="395" imgH="396" progId="TCLayout.ActiveDocument.1">
                  <p:embed/>
                  <p:pic>
                    <p:nvPicPr>
                      <p:cNvPr id="6" name="物件 5"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5" name="矩形 14"/>
          <p:cNvSpPr/>
          <p:nvPr/>
        </p:nvSpPr>
        <p:spPr>
          <a:xfrm>
            <a:off x="10369344" y="94490"/>
            <a:ext cx="889987" cy="261610"/>
          </a:xfrm>
          <a:prstGeom prst="rect">
            <a:avLst/>
          </a:prstGeom>
        </p:spPr>
        <p:txBody>
          <a:bodyPr wrap="none">
            <a:spAutoFit/>
          </a:bodyPr>
          <a:lstStyle/>
          <a:p>
            <a:r>
              <a:rPr lang="zh-TW" altLang="en-US" sz="1100" b="1" dirty="0">
                <a:solidFill>
                  <a:schemeClr val="bg1">
                    <a:lumMod val="50000"/>
                  </a:schemeClr>
                </a:solidFill>
              </a:rPr>
              <a:t>機器人製作</a:t>
            </a:r>
          </a:p>
        </p:txBody>
      </p:sp>
      <p:sp>
        <p:nvSpPr>
          <p:cNvPr id="16" name="橢圓 15"/>
          <p:cNvSpPr/>
          <p:nvPr/>
        </p:nvSpPr>
        <p:spPr>
          <a:xfrm>
            <a:off x="10150449" y="112987"/>
            <a:ext cx="218895" cy="218895"/>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5</a:t>
            </a:r>
            <a:endParaRPr lang="zh-TW" altLang="en-US" sz="1200" dirty="0" smtClean="0">
              <a:solidFill>
                <a:srgbClr val="FFFFFF"/>
              </a:solidFill>
            </a:endParaRPr>
          </a:p>
        </p:txBody>
      </p:sp>
      <p:pic>
        <p:nvPicPr>
          <p:cNvPr id="5" name="3cafeef5-5c9e-4e40-9d78-29e63a0dd400">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4673600" y="186972"/>
            <a:ext cx="2917825" cy="6484056"/>
          </a:xfrm>
          <a:prstGeom prst="rect">
            <a:avLst/>
          </a:prstGeom>
        </p:spPr>
      </p:pic>
    </p:spTree>
    <p:custDataLst>
      <p:tags r:id="rId2"/>
    </p:custDataLst>
    <p:extLst>
      <p:ext uri="{BB962C8B-B14F-4D97-AF65-F5344CB8AC3E}">
        <p14:creationId xmlns:p14="http://schemas.microsoft.com/office/powerpoint/2010/main" val="2449882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物件 3" hidden="1"/>
          <p:cNvGraphicFramePr>
            <a:graphicFrameLocks noChangeAspect="1"/>
          </p:cNvGraphicFramePr>
          <p:nvPr>
            <p:custDataLst>
              <p:tags r:id="rId2"/>
            </p:custDataLst>
            <p:extLst>
              <p:ext uri="{D42A27DB-BD31-4B8C-83A1-F6EECF244321}">
                <p14:modId xmlns:p14="http://schemas.microsoft.com/office/powerpoint/2010/main" val="1637227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6" name="think-cell Slide" r:id="rId5" imgW="395" imgH="396" progId="TCLayout.ActiveDocument.1">
                  <p:embed/>
                </p:oleObj>
              </mc:Choice>
              <mc:Fallback>
                <p:oleObj name="think-cell Slide" r:id="rId5" imgW="395" imgH="39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標題 1"/>
          <p:cNvSpPr>
            <a:spLocks noGrp="1"/>
          </p:cNvSpPr>
          <p:nvPr>
            <p:ph type="title"/>
          </p:nvPr>
        </p:nvSpPr>
        <p:spPr/>
        <p:txBody>
          <a:bodyPr vert="horz"/>
          <a:lstStyle/>
          <a:p>
            <a:r>
              <a:rPr lang="en-US" altLang="zh-TW" dirty="0" smtClean="0"/>
              <a:t>Next Step</a:t>
            </a:r>
            <a:endParaRPr lang="zh-TW" altLang="en-US" dirty="0"/>
          </a:p>
        </p:txBody>
      </p:sp>
      <p:sp>
        <p:nvSpPr>
          <p:cNvPr id="3" name="文字方塊 2"/>
          <p:cNvSpPr txBox="1"/>
          <p:nvPr/>
        </p:nvSpPr>
        <p:spPr>
          <a:xfrm>
            <a:off x="4581277" y="1609043"/>
            <a:ext cx="2105962" cy="42672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TW" altLang="en-US" b="1" dirty="0" smtClean="0">
                <a:solidFill>
                  <a:srgbClr val="575757"/>
                </a:solidFill>
              </a:rPr>
              <a:t>新增功能包含</a:t>
            </a:r>
            <a:r>
              <a:rPr lang="en-US" altLang="zh-TW" b="1" dirty="0" smtClean="0">
                <a:solidFill>
                  <a:srgbClr val="575757"/>
                </a:solidFill>
              </a:rPr>
              <a:t>:</a:t>
            </a:r>
          </a:p>
          <a:p>
            <a:endParaRPr lang="en-US" altLang="zh-TW" b="1" dirty="0" smtClean="0">
              <a:solidFill>
                <a:srgbClr val="575757"/>
              </a:solidFill>
            </a:endParaRPr>
          </a:p>
          <a:p>
            <a:pPr marL="285750" indent="-285750">
              <a:buFont typeface="Arial" panose="020B0604020202020204" pitchFamily="34" charset="0"/>
              <a:buChar char="•"/>
            </a:pPr>
            <a:r>
              <a:rPr lang="zh-TW" altLang="en-US" b="1" dirty="0" smtClean="0">
                <a:solidFill>
                  <a:srgbClr val="575757"/>
                </a:solidFill>
              </a:rPr>
              <a:t>讓用戶了解自己是第幾個申購基金的人，增加購買動機</a:t>
            </a:r>
            <a:r>
              <a:rPr lang="en-US" altLang="zh-TW" b="1" dirty="0" smtClean="0">
                <a:solidFill>
                  <a:srgbClr val="575757"/>
                </a:solidFill>
              </a:rPr>
              <a:t>(</a:t>
            </a:r>
            <a:r>
              <a:rPr lang="zh-TW" altLang="en-US" b="1" dirty="0" smtClean="0">
                <a:solidFill>
                  <a:srgbClr val="575757"/>
                </a:solidFill>
              </a:rPr>
              <a:t>如右圖示意圖</a:t>
            </a:r>
            <a:r>
              <a:rPr lang="en-US" altLang="zh-TW" b="1" dirty="0" smtClean="0">
                <a:solidFill>
                  <a:srgbClr val="575757"/>
                </a:solidFill>
              </a:rPr>
              <a:t>)</a:t>
            </a:r>
          </a:p>
          <a:p>
            <a:endParaRPr lang="en-US" altLang="zh-TW" b="1" dirty="0" smtClean="0">
              <a:solidFill>
                <a:srgbClr val="575757"/>
              </a:solidFill>
            </a:endParaRPr>
          </a:p>
          <a:p>
            <a:endParaRPr lang="zh-TW" altLang="en-US" b="1" dirty="0" err="1" smtClean="0">
              <a:solidFill>
                <a:srgbClr val="575757"/>
              </a:solidFill>
            </a:endParaRPr>
          </a:p>
        </p:txBody>
      </p:sp>
      <p:grpSp>
        <p:nvGrpSpPr>
          <p:cNvPr id="10" name="群組 9"/>
          <p:cNvGrpSpPr/>
          <p:nvPr/>
        </p:nvGrpSpPr>
        <p:grpSpPr>
          <a:xfrm>
            <a:off x="7703819" y="734948"/>
            <a:ext cx="3125761" cy="5180475"/>
            <a:chOff x="7670769" y="228807"/>
            <a:chExt cx="3125761" cy="5180475"/>
          </a:xfrm>
        </p:grpSpPr>
        <p:pic>
          <p:nvPicPr>
            <p:cNvPr id="5" name="圖片 4"/>
            <p:cNvPicPr>
              <a:picLocks noChangeAspect="1"/>
            </p:cNvPicPr>
            <p:nvPr/>
          </p:nvPicPr>
          <p:blipFill rotWithShape="1">
            <a:blip r:embed="rId7"/>
            <a:srcRect l="38380" t="2737" r="38228" b="28338"/>
            <a:stretch/>
          </p:blipFill>
          <p:spPr>
            <a:xfrm>
              <a:off x="7670769" y="228807"/>
              <a:ext cx="3125761" cy="5180475"/>
            </a:xfrm>
            <a:prstGeom prst="rect">
              <a:avLst/>
            </a:prstGeom>
            <a:effectLst>
              <a:outerShdw blurRad="50800" dist="38100" dir="2700000" algn="tl" rotWithShape="0">
                <a:prstClr val="black">
                  <a:alpha val="40000"/>
                </a:prstClr>
              </a:outerShdw>
            </a:effectLst>
          </p:spPr>
        </p:pic>
        <p:sp>
          <p:nvSpPr>
            <p:cNvPr id="6" name="矩形 5"/>
            <p:cNvSpPr/>
            <p:nvPr/>
          </p:nvSpPr>
          <p:spPr>
            <a:xfrm>
              <a:off x="7835378" y="3178365"/>
              <a:ext cx="2489812" cy="2197866"/>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7" name="文字方塊 6"/>
            <p:cNvSpPr txBox="1"/>
            <p:nvPr/>
          </p:nvSpPr>
          <p:spPr>
            <a:xfrm>
              <a:off x="7736871" y="3210352"/>
              <a:ext cx="2105962" cy="53229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TW" altLang="en-US" sz="1100" b="1" dirty="0" smtClean="0">
                  <a:solidFill>
                    <a:schemeClr val="tx1">
                      <a:lumMod val="50000"/>
                    </a:schemeClr>
                  </a:solidFill>
                </a:rPr>
                <a:t>目前已經累計超過</a:t>
              </a:r>
              <a:r>
                <a:rPr lang="en-US" altLang="zh-TW" sz="1100" b="1" dirty="0" smtClean="0">
                  <a:solidFill>
                    <a:srgbClr val="C00000"/>
                  </a:solidFill>
                </a:rPr>
                <a:t>1,500</a:t>
              </a:r>
              <a:r>
                <a:rPr lang="zh-TW" altLang="en-US" sz="1100" b="1" dirty="0" smtClean="0">
                  <a:solidFill>
                    <a:srgbClr val="C00000"/>
                  </a:solidFill>
                </a:rPr>
                <a:t>位</a:t>
              </a:r>
              <a:r>
                <a:rPr lang="zh-TW" altLang="en-US" sz="1100" b="1" dirty="0" smtClean="0">
                  <a:solidFill>
                    <a:schemeClr val="tx1">
                      <a:lumMod val="50000"/>
                    </a:schemeClr>
                  </a:solidFill>
                </a:rPr>
                <a:t>用戶申購，點擊連結了解更多</a:t>
              </a:r>
              <a:r>
                <a:rPr lang="en-US" altLang="zh-TW" sz="1100" b="1" dirty="0" smtClean="0">
                  <a:solidFill>
                    <a:schemeClr val="tx1">
                      <a:lumMod val="50000"/>
                    </a:schemeClr>
                  </a:solidFill>
                </a:rPr>
                <a:t>!</a:t>
              </a:r>
              <a:endParaRPr lang="zh-TW" altLang="en-US" sz="1100" b="1" dirty="0" smtClean="0">
                <a:solidFill>
                  <a:schemeClr val="tx1">
                    <a:lumMod val="50000"/>
                  </a:schemeClr>
                </a:solidFill>
              </a:endParaRPr>
            </a:p>
          </p:txBody>
        </p:sp>
        <p:pic>
          <p:nvPicPr>
            <p:cNvPr id="8" name="圖片 7"/>
            <p:cNvPicPr>
              <a:picLocks noChangeAspect="1"/>
            </p:cNvPicPr>
            <p:nvPr/>
          </p:nvPicPr>
          <p:blipFill rotWithShape="1">
            <a:blip r:embed="rId7"/>
            <a:srcRect l="39392" t="41517" r="42140" b="48997"/>
            <a:stretch/>
          </p:blipFill>
          <p:spPr>
            <a:xfrm>
              <a:off x="7835378" y="3722012"/>
              <a:ext cx="2467779" cy="713004"/>
            </a:xfrm>
            <a:prstGeom prst="rect">
              <a:avLst/>
            </a:prstGeom>
            <a:effectLst/>
          </p:spPr>
        </p:pic>
        <p:pic>
          <p:nvPicPr>
            <p:cNvPr id="9" name="圖片 8"/>
            <p:cNvPicPr>
              <a:picLocks noChangeAspect="1"/>
            </p:cNvPicPr>
            <p:nvPr/>
          </p:nvPicPr>
          <p:blipFill rotWithShape="1">
            <a:blip r:embed="rId7"/>
            <a:srcRect l="39195" t="72273" r="41512" b="14949"/>
            <a:stretch/>
          </p:blipFill>
          <p:spPr>
            <a:xfrm>
              <a:off x="7791310" y="4435016"/>
              <a:ext cx="2577947" cy="960418"/>
            </a:xfrm>
            <a:prstGeom prst="rect">
              <a:avLst/>
            </a:prstGeom>
            <a:effectLst/>
          </p:spPr>
        </p:pic>
      </p:grpSp>
    </p:spTree>
    <p:extLst>
      <p:ext uri="{BB962C8B-B14F-4D97-AF65-F5344CB8AC3E}">
        <p14:creationId xmlns:p14="http://schemas.microsoft.com/office/powerpoint/2010/main" val="1251653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extLst>
              <p:ext uri="{D42A27DB-BD31-4B8C-83A1-F6EECF244321}">
                <p14:modId xmlns:p14="http://schemas.microsoft.com/office/powerpoint/2010/main" val="25201116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7" name="think-cell Slide" r:id="rId12" imgW="395" imgH="396" progId="TCLayout.ActiveDocument.1">
                  <p:embed/>
                </p:oleObj>
              </mc:Choice>
              <mc:Fallback>
                <p:oleObj name="think-cell Slide" r:id="rId12" imgW="395" imgH="396" progId="TCLayout.ActiveDocument.1">
                  <p:embed/>
                  <p:pic>
                    <p:nvPicPr>
                      <p:cNvPr id="6" name="物件 5" hidden="1"/>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356100"/>
            <a:ext cx="10933200" cy="332399"/>
          </a:xfrm>
          <a:ln cap="rnd">
            <a:noFill/>
            <a:round/>
          </a:ln>
        </p:spPr>
        <p:txBody>
          <a:bodyPr vert="horz"/>
          <a:lstStyle/>
          <a:p>
            <a:r>
              <a:rPr lang="zh-TW" altLang="en-US" sz="2400" b="1" dirty="0" smtClean="0">
                <a:solidFill>
                  <a:schemeClr val="tx1"/>
                </a:solidFill>
              </a:rPr>
              <a:t>團隊將專案切分為六個步驟執行，規劃與設計機器人形式</a:t>
            </a:r>
            <a:endParaRPr lang="en-US" sz="2400" b="1" dirty="0">
              <a:solidFill>
                <a:schemeClr val="tx1"/>
              </a:solidFill>
            </a:endParaRPr>
          </a:p>
        </p:txBody>
      </p:sp>
      <p:sp>
        <p:nvSpPr>
          <p:cNvPr id="5" name="ValueChainStarter 4">
            <a:extLst>
              <a:ext uri="{FF2B5EF4-FFF2-40B4-BE49-F238E27FC236}">
                <a16:creationId xmlns:a16="http://schemas.microsoft.com/office/drawing/2014/main" xmlns="" id="{76E2F7CC-7B75-4B5E-9CAA-B41F2573E82E}"/>
              </a:ext>
            </a:extLst>
          </p:cNvPr>
          <p:cNvSpPr>
            <a:spLocks noChangeArrowheads="1"/>
          </p:cNvSpPr>
          <p:nvPr>
            <p:custDataLst>
              <p:tags r:id="rId4"/>
            </p:custDataLst>
          </p:nvPr>
        </p:nvSpPr>
        <p:spPr bwMode="gray">
          <a:xfrm>
            <a:off x="6292126" y="2081213"/>
            <a:ext cx="1584000" cy="972000"/>
          </a:xfrm>
          <a:prstGeom prst="chevron">
            <a:avLst>
              <a:gd name="adj" fmla="val 12004"/>
            </a:avLst>
          </a:prstGeom>
          <a:solidFill>
            <a:srgbClr val="F1D1C9"/>
          </a:solidFill>
          <a:ln w="38100" cap="rnd" algn="ctr">
            <a:noFill/>
            <a:round/>
            <a:headEnd/>
            <a:tailEnd/>
          </a:ln>
        </p:spPr>
        <p:txBody>
          <a:bodyPr lIns="252000" tIns="0" rIns="0" bIns="0" anchor="ctr" anchorCtr="0"/>
          <a:lstStyle/>
          <a:p>
            <a:r>
              <a:rPr lang="zh-TW" altLang="en-US" sz="1600" b="1" dirty="0" smtClean="0"/>
              <a:t>投資人風險等級分類</a:t>
            </a:r>
            <a:endParaRPr lang="en-US" altLang="zh-CN" sz="1600" b="1" dirty="0" err="1"/>
          </a:p>
        </p:txBody>
      </p:sp>
      <p:sp>
        <p:nvSpPr>
          <p:cNvPr id="7" name="ValueChainStarter 3">
            <a:extLst>
              <a:ext uri="{FF2B5EF4-FFF2-40B4-BE49-F238E27FC236}">
                <a16:creationId xmlns:a16="http://schemas.microsoft.com/office/drawing/2014/main" xmlns="" id="{86B9293B-F988-44C6-B1C1-458A634B43CB}"/>
              </a:ext>
            </a:extLst>
          </p:cNvPr>
          <p:cNvSpPr>
            <a:spLocks noChangeArrowheads="1"/>
          </p:cNvSpPr>
          <p:nvPr>
            <p:custDataLst>
              <p:tags r:id="rId5"/>
            </p:custDataLst>
          </p:nvPr>
        </p:nvSpPr>
        <p:spPr bwMode="gray">
          <a:xfrm>
            <a:off x="4651795" y="2074003"/>
            <a:ext cx="1584000" cy="972000"/>
          </a:xfrm>
          <a:prstGeom prst="chevron">
            <a:avLst>
              <a:gd name="adj" fmla="val 12004"/>
            </a:avLst>
          </a:prstGeom>
          <a:solidFill>
            <a:srgbClr val="F1D1C9"/>
          </a:solidFill>
          <a:ln w="38100" cap="rnd" algn="ctr">
            <a:noFill/>
            <a:round/>
            <a:headEnd/>
            <a:tailEnd/>
          </a:ln>
        </p:spPr>
        <p:txBody>
          <a:bodyPr lIns="252000" tIns="0" rIns="0" bIns="0" anchor="ctr" anchorCtr="0"/>
          <a:lstStyle/>
          <a:p>
            <a:r>
              <a:rPr lang="zh-TW" altLang="en-US" sz="1600" b="1" dirty="0" smtClean="0"/>
              <a:t>題目制定與問卷發放</a:t>
            </a:r>
            <a:endParaRPr lang="en-US" altLang="zh-CN" sz="1600" b="1" dirty="0" err="1"/>
          </a:p>
        </p:txBody>
      </p:sp>
      <p:sp>
        <p:nvSpPr>
          <p:cNvPr id="8" name="ValueChainStarter 2">
            <a:extLst>
              <a:ext uri="{FF2B5EF4-FFF2-40B4-BE49-F238E27FC236}">
                <a16:creationId xmlns:a16="http://schemas.microsoft.com/office/drawing/2014/main" xmlns="" id="{FF277A8A-937A-457B-899F-A1E0D10D2B41}"/>
              </a:ext>
            </a:extLst>
          </p:cNvPr>
          <p:cNvSpPr>
            <a:spLocks noChangeArrowheads="1"/>
          </p:cNvSpPr>
          <p:nvPr>
            <p:custDataLst>
              <p:tags r:id="rId6"/>
            </p:custDataLst>
          </p:nvPr>
        </p:nvSpPr>
        <p:spPr bwMode="gray">
          <a:xfrm>
            <a:off x="3011464" y="2070662"/>
            <a:ext cx="1584000" cy="972000"/>
          </a:xfrm>
          <a:prstGeom prst="chevron">
            <a:avLst>
              <a:gd name="adj" fmla="val 12004"/>
            </a:avLst>
          </a:prstGeom>
          <a:solidFill>
            <a:srgbClr val="F1D1C9"/>
          </a:solidFill>
          <a:ln w="38100" cap="rnd" algn="ctr">
            <a:noFill/>
            <a:round/>
            <a:headEnd/>
            <a:tailEnd/>
          </a:ln>
        </p:spPr>
        <p:txBody>
          <a:bodyPr lIns="252000" tIns="0" rIns="0" bIns="0" anchor="ctr" anchorCtr="0"/>
          <a:lstStyle/>
          <a:p>
            <a:r>
              <a:rPr lang="zh-TW" altLang="en-US" sz="1600" b="1" dirty="0" smtClean="0"/>
              <a:t>與業師確認野村需求</a:t>
            </a:r>
            <a:endParaRPr lang="en-US" altLang="zh-CN" sz="1600" b="1" dirty="0" err="1"/>
          </a:p>
        </p:txBody>
      </p:sp>
      <p:sp>
        <p:nvSpPr>
          <p:cNvPr id="9" name="ValueChainStarter 1">
            <a:extLst>
              <a:ext uri="{FF2B5EF4-FFF2-40B4-BE49-F238E27FC236}">
                <a16:creationId xmlns:a16="http://schemas.microsoft.com/office/drawing/2014/main" xmlns="" id="{0F6B9C8A-DADD-4E92-8241-A1DF1DE59245}"/>
              </a:ext>
            </a:extLst>
          </p:cNvPr>
          <p:cNvSpPr>
            <a:spLocks noChangeArrowheads="1"/>
          </p:cNvSpPr>
          <p:nvPr>
            <p:custDataLst>
              <p:tags r:id="rId7"/>
            </p:custDataLst>
          </p:nvPr>
        </p:nvSpPr>
        <p:spPr bwMode="gray">
          <a:xfrm>
            <a:off x="1371133" y="2081213"/>
            <a:ext cx="1584000" cy="972000"/>
          </a:xfrm>
          <a:prstGeom prst="homePlate">
            <a:avLst>
              <a:gd name="adj" fmla="val 11779"/>
            </a:avLst>
          </a:prstGeom>
          <a:solidFill>
            <a:srgbClr val="F1D1C9"/>
          </a:solidFill>
          <a:ln w="38100" cap="rnd" algn="ctr">
            <a:noFill/>
            <a:round/>
            <a:headEnd/>
            <a:tailEnd/>
          </a:ln>
        </p:spPr>
        <p:txBody>
          <a:bodyPr lIns="252000" tIns="0" rIns="0" bIns="0" anchor="ctr" anchorCtr="0"/>
          <a:lstStyle/>
          <a:p>
            <a:r>
              <a:rPr lang="zh-TW" altLang="en-US" sz="1600" b="1" dirty="0" smtClean="0"/>
              <a:t>市面智能投資機器人研究</a:t>
            </a:r>
            <a:endParaRPr lang="en-US" altLang="zh-CN" sz="1600" b="1" dirty="0" err="1"/>
          </a:p>
        </p:txBody>
      </p:sp>
      <p:sp>
        <p:nvSpPr>
          <p:cNvPr id="10" name="ValueChainStarter 4">
            <a:extLst>
              <a:ext uri="{FF2B5EF4-FFF2-40B4-BE49-F238E27FC236}">
                <a16:creationId xmlns:a16="http://schemas.microsoft.com/office/drawing/2014/main" xmlns="" id="{76E2F7CC-7B75-4B5E-9CAA-B41F2573E82E}"/>
              </a:ext>
            </a:extLst>
          </p:cNvPr>
          <p:cNvSpPr>
            <a:spLocks noChangeArrowheads="1"/>
          </p:cNvSpPr>
          <p:nvPr>
            <p:custDataLst>
              <p:tags r:id="rId8"/>
            </p:custDataLst>
          </p:nvPr>
        </p:nvSpPr>
        <p:spPr bwMode="gray">
          <a:xfrm>
            <a:off x="7932457" y="2081213"/>
            <a:ext cx="1584000" cy="972000"/>
          </a:xfrm>
          <a:prstGeom prst="chevron">
            <a:avLst>
              <a:gd name="adj" fmla="val 12004"/>
            </a:avLst>
          </a:prstGeom>
          <a:solidFill>
            <a:srgbClr val="F1D1C9"/>
          </a:solidFill>
          <a:ln w="38100" cap="rnd" algn="ctr">
            <a:noFill/>
            <a:round/>
            <a:headEnd/>
            <a:tailEnd/>
          </a:ln>
        </p:spPr>
        <p:txBody>
          <a:bodyPr lIns="252000" tIns="0" rIns="0" bIns="0" anchor="ctr" anchorCtr="0"/>
          <a:lstStyle/>
          <a:p>
            <a:r>
              <a:rPr lang="zh-TW" altLang="en-US" sz="1600" b="1" dirty="0" smtClean="0"/>
              <a:t>機器人製作</a:t>
            </a:r>
            <a:endParaRPr lang="en-US" altLang="zh-CN" sz="1600" b="1" dirty="0" err="1"/>
          </a:p>
        </p:txBody>
      </p:sp>
      <p:sp>
        <p:nvSpPr>
          <p:cNvPr id="11" name="ValueChainStarter 4">
            <a:extLst>
              <a:ext uri="{FF2B5EF4-FFF2-40B4-BE49-F238E27FC236}">
                <a16:creationId xmlns:a16="http://schemas.microsoft.com/office/drawing/2014/main" xmlns="" id="{76E2F7CC-7B75-4B5E-9CAA-B41F2573E82E}"/>
              </a:ext>
            </a:extLst>
          </p:cNvPr>
          <p:cNvSpPr>
            <a:spLocks noChangeArrowheads="1"/>
          </p:cNvSpPr>
          <p:nvPr>
            <p:custDataLst>
              <p:tags r:id="rId9"/>
            </p:custDataLst>
          </p:nvPr>
        </p:nvSpPr>
        <p:spPr bwMode="gray">
          <a:xfrm>
            <a:off x="9572789" y="2081213"/>
            <a:ext cx="1584000" cy="972000"/>
          </a:xfrm>
          <a:prstGeom prst="chevron">
            <a:avLst>
              <a:gd name="adj" fmla="val 12004"/>
            </a:avLst>
          </a:prstGeom>
          <a:solidFill>
            <a:srgbClr val="F1D1C9"/>
          </a:solidFill>
          <a:ln w="38100" cap="rnd" algn="ctr">
            <a:noFill/>
            <a:round/>
            <a:headEnd/>
            <a:tailEnd/>
          </a:ln>
        </p:spPr>
        <p:txBody>
          <a:bodyPr lIns="252000" tIns="0" rIns="0" bIns="0" anchor="ctr" anchorCtr="0"/>
          <a:lstStyle/>
          <a:p>
            <a:r>
              <a:rPr lang="zh-TW" altLang="en-US" sz="1600" b="1" dirty="0" smtClean="0"/>
              <a:t>結語與</a:t>
            </a:r>
            <a:r>
              <a:rPr lang="en-US" altLang="zh-TW" sz="1600" b="1" dirty="0" smtClean="0"/>
              <a:t>next</a:t>
            </a:r>
            <a:r>
              <a:rPr lang="zh-TW" altLang="en-US" sz="1600" b="1" dirty="0" smtClean="0"/>
              <a:t> </a:t>
            </a:r>
            <a:r>
              <a:rPr lang="en-US" altLang="zh-TW" sz="1600" b="1" dirty="0" smtClean="0"/>
              <a:t>step</a:t>
            </a:r>
            <a:endParaRPr lang="en-US" altLang="zh-CN" sz="1600" b="1" dirty="0"/>
          </a:p>
        </p:txBody>
      </p:sp>
      <p:sp>
        <p:nvSpPr>
          <p:cNvPr id="12" name="橢圓 11"/>
          <p:cNvSpPr/>
          <p:nvPr/>
        </p:nvSpPr>
        <p:spPr>
          <a:xfrm>
            <a:off x="1227133" y="1955213"/>
            <a:ext cx="288000" cy="288000"/>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1</a:t>
            </a:r>
            <a:endParaRPr lang="zh-TW" altLang="en-US" sz="1200" dirty="0" smtClean="0">
              <a:solidFill>
                <a:srgbClr val="FFFFFF"/>
              </a:solidFill>
            </a:endParaRPr>
          </a:p>
        </p:txBody>
      </p:sp>
      <p:sp>
        <p:nvSpPr>
          <p:cNvPr id="13" name="橢圓 12"/>
          <p:cNvSpPr/>
          <p:nvPr/>
        </p:nvSpPr>
        <p:spPr>
          <a:xfrm>
            <a:off x="2895629" y="1955213"/>
            <a:ext cx="288000" cy="288000"/>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2</a:t>
            </a:r>
            <a:endParaRPr lang="zh-TW" altLang="en-US" sz="1200" dirty="0" smtClean="0">
              <a:solidFill>
                <a:srgbClr val="FFFFFF"/>
              </a:solidFill>
            </a:endParaRPr>
          </a:p>
        </p:txBody>
      </p:sp>
      <p:sp>
        <p:nvSpPr>
          <p:cNvPr id="14" name="橢圓 13"/>
          <p:cNvSpPr/>
          <p:nvPr/>
        </p:nvSpPr>
        <p:spPr>
          <a:xfrm>
            <a:off x="4566197" y="1955213"/>
            <a:ext cx="288000" cy="288000"/>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3</a:t>
            </a:r>
            <a:endParaRPr lang="zh-TW" altLang="en-US" sz="1200" dirty="0" smtClean="0">
              <a:solidFill>
                <a:srgbClr val="FFFFFF"/>
              </a:solidFill>
            </a:endParaRPr>
          </a:p>
        </p:txBody>
      </p:sp>
      <p:sp>
        <p:nvSpPr>
          <p:cNvPr id="15" name="橢圓 14"/>
          <p:cNvSpPr/>
          <p:nvPr/>
        </p:nvSpPr>
        <p:spPr>
          <a:xfrm>
            <a:off x="6235795" y="1955213"/>
            <a:ext cx="288000" cy="288000"/>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a:solidFill>
                  <a:srgbClr val="FFFFFF"/>
                </a:solidFill>
              </a:rPr>
              <a:t>4</a:t>
            </a:r>
            <a:endParaRPr lang="zh-TW" altLang="en-US" sz="1200" dirty="0" smtClean="0">
              <a:solidFill>
                <a:srgbClr val="FFFFFF"/>
              </a:solidFill>
            </a:endParaRPr>
          </a:p>
        </p:txBody>
      </p:sp>
      <p:sp>
        <p:nvSpPr>
          <p:cNvPr id="16" name="橢圓 15"/>
          <p:cNvSpPr/>
          <p:nvPr/>
        </p:nvSpPr>
        <p:spPr>
          <a:xfrm>
            <a:off x="7904291" y="1955213"/>
            <a:ext cx="288000" cy="288000"/>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5</a:t>
            </a:r>
            <a:endParaRPr lang="zh-TW" altLang="en-US" sz="1200" dirty="0" smtClean="0">
              <a:solidFill>
                <a:srgbClr val="FFFFFF"/>
              </a:solidFill>
            </a:endParaRPr>
          </a:p>
        </p:txBody>
      </p:sp>
      <p:sp>
        <p:nvSpPr>
          <p:cNvPr id="17" name="橢圓 16"/>
          <p:cNvSpPr/>
          <p:nvPr/>
        </p:nvSpPr>
        <p:spPr>
          <a:xfrm>
            <a:off x="9574859" y="1955213"/>
            <a:ext cx="288000" cy="288000"/>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6</a:t>
            </a:r>
            <a:endParaRPr lang="zh-TW" altLang="en-US" sz="1200" dirty="0" smtClean="0">
              <a:solidFill>
                <a:srgbClr val="FFFFFF"/>
              </a:solidFill>
            </a:endParaRPr>
          </a:p>
        </p:txBody>
      </p:sp>
      <p:sp>
        <p:nvSpPr>
          <p:cNvPr id="4" name="矩形 3"/>
          <p:cNvSpPr/>
          <p:nvPr/>
        </p:nvSpPr>
        <p:spPr>
          <a:xfrm>
            <a:off x="1371133" y="3179213"/>
            <a:ext cx="1524496" cy="1350258"/>
          </a:xfrm>
          <a:prstGeom prst="rect">
            <a:avLst/>
          </a:prstGeom>
          <a:solidFill>
            <a:schemeClr val="bg2"/>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b="1" dirty="0" smtClean="0">
                <a:solidFill>
                  <a:schemeClr val="tx1"/>
                </a:solidFill>
              </a:rPr>
              <a:t>競品分析</a:t>
            </a:r>
            <a:endParaRPr lang="en-US" altLang="zh-TW" sz="1200" b="1" dirty="0" smtClean="0">
              <a:solidFill>
                <a:schemeClr val="tx1"/>
              </a:solidFill>
            </a:endParaRPr>
          </a:p>
          <a:p>
            <a:pPr algn="ctr"/>
            <a:endParaRPr lang="en-US" altLang="zh-TW" sz="1200" b="1" dirty="0" smtClean="0">
              <a:solidFill>
                <a:schemeClr val="tx1"/>
              </a:solidFill>
            </a:endParaRPr>
          </a:p>
          <a:p>
            <a:pPr marL="171450" indent="-171450">
              <a:buFont typeface="Arial" panose="020B0604020202020204" pitchFamily="34" charset="0"/>
              <a:buChar char="•"/>
            </a:pPr>
            <a:r>
              <a:rPr lang="en-US" altLang="zh-TW" sz="1200" b="1" dirty="0" smtClean="0">
                <a:solidFill>
                  <a:schemeClr val="tx1"/>
                </a:solidFill>
              </a:rPr>
              <a:t>UI/ UX</a:t>
            </a:r>
            <a:r>
              <a:rPr lang="zh-TW" altLang="en-US" sz="1200" b="1" dirty="0" smtClean="0">
                <a:solidFill>
                  <a:schemeClr val="tx1"/>
                </a:solidFill>
              </a:rPr>
              <a:t>設計</a:t>
            </a:r>
            <a:endParaRPr lang="en-US" altLang="zh-TW" sz="1200" b="1" dirty="0" smtClean="0">
              <a:solidFill>
                <a:schemeClr val="tx1"/>
              </a:solidFill>
            </a:endParaRPr>
          </a:p>
          <a:p>
            <a:pPr marL="171450" indent="-171450">
              <a:buFont typeface="Arial" panose="020B0604020202020204" pitchFamily="34" charset="0"/>
              <a:buChar char="•"/>
            </a:pPr>
            <a:r>
              <a:rPr lang="zh-TW" altLang="en-US" sz="1200" b="1" dirty="0" smtClean="0">
                <a:solidFill>
                  <a:schemeClr val="tx1"/>
                </a:solidFill>
              </a:rPr>
              <a:t>題目流程設計</a:t>
            </a:r>
            <a:endParaRPr lang="en-US" altLang="zh-TW" sz="1200" b="1" dirty="0" smtClean="0">
              <a:solidFill>
                <a:schemeClr val="tx1"/>
              </a:solidFill>
            </a:endParaRPr>
          </a:p>
          <a:p>
            <a:pPr marL="171450" indent="-171450">
              <a:buFont typeface="Arial" panose="020B0604020202020204" pitchFamily="34" charset="0"/>
              <a:buChar char="•"/>
            </a:pPr>
            <a:r>
              <a:rPr lang="zh-TW" altLang="en-US" sz="1200" b="1" dirty="0" smtClean="0">
                <a:solidFill>
                  <a:schemeClr val="tx1"/>
                </a:solidFill>
              </a:rPr>
              <a:t>投組與風險計算設計</a:t>
            </a:r>
            <a:endParaRPr lang="en-US" altLang="zh-TW" sz="1200" b="1" dirty="0" smtClean="0">
              <a:solidFill>
                <a:schemeClr val="tx1"/>
              </a:solidFill>
            </a:endParaRPr>
          </a:p>
        </p:txBody>
      </p:sp>
      <p:sp>
        <p:nvSpPr>
          <p:cNvPr id="19" name="矩形 18"/>
          <p:cNvSpPr/>
          <p:nvPr/>
        </p:nvSpPr>
        <p:spPr>
          <a:xfrm>
            <a:off x="3011464" y="3179213"/>
            <a:ext cx="1524496" cy="1350258"/>
          </a:xfrm>
          <a:prstGeom prst="rect">
            <a:avLst/>
          </a:prstGeom>
          <a:solidFill>
            <a:schemeClr val="bg2"/>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b="1" dirty="0" smtClean="0">
                <a:solidFill>
                  <a:schemeClr val="tx1"/>
                </a:solidFill>
              </a:rPr>
              <a:t>業師訪談</a:t>
            </a:r>
            <a:endParaRPr lang="en-US" altLang="zh-TW" sz="1200" b="1" dirty="0" smtClean="0">
              <a:solidFill>
                <a:schemeClr val="tx1"/>
              </a:solidFill>
            </a:endParaRPr>
          </a:p>
          <a:p>
            <a:pPr algn="ctr"/>
            <a:endParaRPr lang="en-US" altLang="zh-TW" sz="1200" b="1" dirty="0" smtClean="0">
              <a:solidFill>
                <a:schemeClr val="tx1"/>
              </a:solidFill>
            </a:endParaRPr>
          </a:p>
          <a:p>
            <a:pPr marL="171450" indent="-171450">
              <a:buFont typeface="Arial" panose="020B0604020202020204" pitchFamily="34" charset="0"/>
              <a:buChar char="•"/>
            </a:pPr>
            <a:r>
              <a:rPr lang="zh-TW" altLang="en-US" sz="1200" b="1" dirty="0" smtClean="0">
                <a:solidFill>
                  <a:schemeClr val="tx1"/>
                </a:solidFill>
              </a:rPr>
              <a:t>確認機器人使用之</a:t>
            </a:r>
            <a:r>
              <a:rPr lang="en-US" altLang="zh-TW" sz="1200" b="1" dirty="0" smtClean="0">
                <a:solidFill>
                  <a:schemeClr val="tx1"/>
                </a:solidFill>
              </a:rPr>
              <a:t>TA</a:t>
            </a:r>
            <a:r>
              <a:rPr lang="zh-TW" altLang="en-US" sz="1200" b="1" dirty="0" smtClean="0">
                <a:solidFill>
                  <a:schemeClr val="tx1"/>
                </a:solidFill>
              </a:rPr>
              <a:t>為</a:t>
            </a:r>
            <a:r>
              <a:rPr lang="en-US" altLang="zh-TW" sz="1200" b="1" dirty="0" smtClean="0">
                <a:solidFill>
                  <a:schemeClr val="tx1"/>
                </a:solidFill>
              </a:rPr>
              <a:t>30</a:t>
            </a:r>
            <a:r>
              <a:rPr lang="zh-TW" altLang="en-US" sz="1200" b="1" dirty="0" smtClean="0">
                <a:solidFill>
                  <a:schemeClr val="tx1"/>
                </a:solidFill>
              </a:rPr>
              <a:t>歲以上之投資新手</a:t>
            </a:r>
            <a:r>
              <a:rPr lang="en-US" altLang="zh-TW" sz="1200" b="1" dirty="0" smtClean="0">
                <a:solidFill>
                  <a:schemeClr val="tx1"/>
                </a:solidFill>
              </a:rPr>
              <a:t>/ </a:t>
            </a:r>
            <a:r>
              <a:rPr lang="zh-TW" altLang="en-US" sz="1200" b="1" dirty="0" smtClean="0">
                <a:solidFill>
                  <a:schemeClr val="tx1"/>
                </a:solidFill>
              </a:rPr>
              <a:t>確認機器人形式</a:t>
            </a:r>
            <a:endParaRPr lang="en-US" altLang="zh-TW" sz="1200" b="1" dirty="0" smtClean="0">
              <a:solidFill>
                <a:schemeClr val="tx1"/>
              </a:solidFill>
            </a:endParaRPr>
          </a:p>
        </p:txBody>
      </p:sp>
      <p:sp>
        <p:nvSpPr>
          <p:cNvPr id="20" name="矩形 19"/>
          <p:cNvSpPr/>
          <p:nvPr/>
        </p:nvSpPr>
        <p:spPr>
          <a:xfrm>
            <a:off x="4651795" y="3179213"/>
            <a:ext cx="1524496" cy="1350258"/>
          </a:xfrm>
          <a:prstGeom prst="rect">
            <a:avLst/>
          </a:prstGeom>
          <a:solidFill>
            <a:schemeClr val="bg2"/>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b="1" dirty="0" smtClean="0">
                <a:solidFill>
                  <a:schemeClr val="tx1"/>
                </a:solidFill>
              </a:rPr>
              <a:t>題目設計</a:t>
            </a:r>
            <a:endParaRPr lang="en-US" altLang="zh-TW" sz="1200" b="1" dirty="0" smtClean="0">
              <a:solidFill>
                <a:schemeClr val="tx1"/>
              </a:solidFill>
            </a:endParaRPr>
          </a:p>
          <a:p>
            <a:pPr algn="ctr"/>
            <a:endParaRPr lang="en-US" altLang="zh-TW" sz="1200" b="1" dirty="0" smtClean="0">
              <a:solidFill>
                <a:schemeClr val="tx1"/>
              </a:solidFill>
            </a:endParaRPr>
          </a:p>
          <a:p>
            <a:pPr marL="171450" indent="-171450">
              <a:buFont typeface="Arial" panose="020B0604020202020204" pitchFamily="34" charset="0"/>
              <a:buChar char="•"/>
            </a:pPr>
            <a:r>
              <a:rPr lang="zh-TW" altLang="en-US" sz="1200" b="1" dirty="0" smtClean="0">
                <a:solidFill>
                  <a:schemeClr val="tx1"/>
                </a:solidFill>
              </a:rPr>
              <a:t>參考競品與學校教學內容，設計問卷題目，並發放超過</a:t>
            </a:r>
            <a:r>
              <a:rPr lang="en-US" altLang="zh-TW" sz="1200" b="1" dirty="0" smtClean="0">
                <a:solidFill>
                  <a:schemeClr val="tx1"/>
                </a:solidFill>
              </a:rPr>
              <a:t>60</a:t>
            </a:r>
            <a:r>
              <a:rPr lang="zh-TW" altLang="en-US" sz="1200" b="1" dirty="0" smtClean="0">
                <a:solidFill>
                  <a:schemeClr val="tx1"/>
                </a:solidFill>
              </a:rPr>
              <a:t>份問卷</a:t>
            </a:r>
            <a:endParaRPr lang="en-US" altLang="zh-TW" sz="1200" b="1" dirty="0" smtClean="0">
              <a:solidFill>
                <a:schemeClr val="tx1"/>
              </a:solidFill>
            </a:endParaRPr>
          </a:p>
        </p:txBody>
      </p:sp>
      <p:sp>
        <p:nvSpPr>
          <p:cNvPr id="21" name="矩形 20"/>
          <p:cNvSpPr/>
          <p:nvPr/>
        </p:nvSpPr>
        <p:spPr>
          <a:xfrm>
            <a:off x="6292126" y="3179213"/>
            <a:ext cx="1524496" cy="1350258"/>
          </a:xfrm>
          <a:prstGeom prst="rect">
            <a:avLst/>
          </a:prstGeom>
          <a:solidFill>
            <a:schemeClr val="bg2"/>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b="1" dirty="0" smtClean="0">
                <a:solidFill>
                  <a:schemeClr val="tx1"/>
                </a:solidFill>
              </a:rPr>
              <a:t>分數計算</a:t>
            </a:r>
            <a:endParaRPr lang="en-US" altLang="zh-TW" sz="1200" b="1" dirty="0" smtClean="0">
              <a:solidFill>
                <a:schemeClr val="tx1"/>
              </a:solidFill>
            </a:endParaRPr>
          </a:p>
          <a:p>
            <a:pPr algn="ctr"/>
            <a:endParaRPr lang="en-US" altLang="zh-TW" sz="1200" b="1" dirty="0" smtClean="0">
              <a:solidFill>
                <a:schemeClr val="tx1"/>
              </a:solidFill>
            </a:endParaRPr>
          </a:p>
          <a:p>
            <a:pPr marL="171450" indent="-171450">
              <a:buFont typeface="Arial" panose="020B0604020202020204" pitchFamily="34" charset="0"/>
              <a:buChar char="•"/>
            </a:pPr>
            <a:r>
              <a:rPr lang="zh-TW" altLang="en-US" sz="1200" b="1" dirty="0" smtClean="0">
                <a:solidFill>
                  <a:schemeClr val="tx1"/>
                </a:solidFill>
              </a:rPr>
              <a:t>參考學校教學內容，分類投資人風險屬性並進行分數計算</a:t>
            </a:r>
            <a:endParaRPr lang="en-US" altLang="zh-TW" sz="1200" b="1" dirty="0" smtClean="0">
              <a:solidFill>
                <a:schemeClr val="tx1"/>
              </a:solidFill>
            </a:endParaRPr>
          </a:p>
        </p:txBody>
      </p:sp>
      <p:sp>
        <p:nvSpPr>
          <p:cNvPr id="22" name="矩形 21"/>
          <p:cNvSpPr/>
          <p:nvPr/>
        </p:nvSpPr>
        <p:spPr>
          <a:xfrm>
            <a:off x="7932457" y="3179213"/>
            <a:ext cx="1524496" cy="1350258"/>
          </a:xfrm>
          <a:prstGeom prst="rect">
            <a:avLst/>
          </a:prstGeom>
          <a:solidFill>
            <a:schemeClr val="bg2"/>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b="1" dirty="0" smtClean="0">
                <a:solidFill>
                  <a:schemeClr val="tx1"/>
                </a:solidFill>
              </a:rPr>
              <a:t>機器人製作</a:t>
            </a:r>
            <a:endParaRPr lang="en-US" altLang="zh-TW" sz="1200" b="1" dirty="0" smtClean="0">
              <a:solidFill>
                <a:schemeClr val="tx1"/>
              </a:solidFill>
            </a:endParaRPr>
          </a:p>
          <a:p>
            <a:pPr algn="ctr"/>
            <a:endParaRPr lang="en-US" altLang="zh-TW" sz="1200" b="1" dirty="0" smtClean="0">
              <a:solidFill>
                <a:schemeClr val="tx1"/>
              </a:solidFill>
            </a:endParaRPr>
          </a:p>
          <a:p>
            <a:pPr marL="171450" indent="-171450">
              <a:buFont typeface="Arial" panose="020B0604020202020204" pitchFamily="34" charset="0"/>
              <a:buChar char="•"/>
            </a:pPr>
            <a:r>
              <a:rPr lang="zh-TW" altLang="en-US" sz="1200" b="1" dirty="0" smtClean="0">
                <a:solidFill>
                  <a:schemeClr val="tx1"/>
                </a:solidFill>
              </a:rPr>
              <a:t>將機器人設計於</a:t>
            </a:r>
            <a:r>
              <a:rPr lang="en-US" altLang="zh-TW" sz="1200" b="1" dirty="0" smtClean="0">
                <a:solidFill>
                  <a:schemeClr val="tx1"/>
                </a:solidFill>
              </a:rPr>
              <a:t>telegram</a:t>
            </a:r>
            <a:r>
              <a:rPr lang="zh-TW" altLang="en-US" sz="1200" b="1" dirty="0" smtClean="0">
                <a:solidFill>
                  <a:schemeClr val="tx1"/>
                </a:solidFill>
              </a:rPr>
              <a:t>中，並設計互動式對話模組</a:t>
            </a:r>
            <a:endParaRPr lang="en-US" altLang="zh-TW" sz="1200" b="1" dirty="0" smtClean="0">
              <a:solidFill>
                <a:schemeClr val="tx1"/>
              </a:solidFill>
            </a:endParaRPr>
          </a:p>
        </p:txBody>
      </p:sp>
      <p:sp>
        <p:nvSpPr>
          <p:cNvPr id="23" name="矩形 22"/>
          <p:cNvSpPr/>
          <p:nvPr/>
        </p:nvSpPr>
        <p:spPr>
          <a:xfrm>
            <a:off x="9572788" y="3179213"/>
            <a:ext cx="1524496" cy="1350258"/>
          </a:xfrm>
          <a:prstGeom prst="rect">
            <a:avLst/>
          </a:prstGeom>
          <a:solidFill>
            <a:schemeClr val="bg2"/>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200" b="1" dirty="0" smtClean="0">
                <a:solidFill>
                  <a:schemeClr val="tx1"/>
                </a:solidFill>
              </a:rPr>
              <a:t>專案反思下一步</a:t>
            </a:r>
            <a:endParaRPr lang="en-US" altLang="zh-TW" sz="1200" b="1" dirty="0" smtClean="0">
              <a:solidFill>
                <a:schemeClr val="tx1"/>
              </a:solidFill>
            </a:endParaRPr>
          </a:p>
          <a:p>
            <a:pPr algn="ctr"/>
            <a:endParaRPr lang="en-US" altLang="zh-TW" sz="1200" b="1" dirty="0" smtClean="0">
              <a:solidFill>
                <a:schemeClr val="tx1"/>
              </a:solidFill>
            </a:endParaRPr>
          </a:p>
          <a:p>
            <a:pPr marL="171450" indent="-171450">
              <a:buFont typeface="Arial" panose="020B0604020202020204" pitchFamily="34" charset="0"/>
              <a:buChar char="•"/>
            </a:pPr>
            <a:r>
              <a:rPr lang="zh-TW" altLang="en-US" sz="1200" b="1" dirty="0" smtClean="0">
                <a:solidFill>
                  <a:schemeClr val="tx1"/>
                </a:solidFill>
              </a:rPr>
              <a:t>未來機器人與題目設計優化方向</a:t>
            </a:r>
            <a:endParaRPr lang="en-US" altLang="zh-TW" sz="1200" b="1" dirty="0" smtClean="0">
              <a:solidFill>
                <a:schemeClr val="tx1"/>
              </a:solidFill>
            </a:endParaRPr>
          </a:p>
          <a:p>
            <a:pPr marL="171450" indent="-171450">
              <a:buFont typeface="Arial" panose="020B0604020202020204" pitchFamily="34" charset="0"/>
              <a:buChar char="•"/>
            </a:pPr>
            <a:r>
              <a:rPr lang="zh-TW" altLang="en-US" sz="1200" b="1" dirty="0" smtClean="0">
                <a:solidFill>
                  <a:schemeClr val="tx1"/>
                </a:solidFill>
              </a:rPr>
              <a:t>使用者反饋與</a:t>
            </a:r>
            <a:r>
              <a:rPr lang="zh-TW" altLang="en-US" sz="1200" b="1" dirty="0">
                <a:solidFill>
                  <a:schemeClr val="tx1"/>
                </a:solidFill>
              </a:rPr>
              <a:t>建議</a:t>
            </a:r>
            <a:endParaRPr lang="en-US" altLang="zh-TW" sz="1200" b="1" dirty="0" smtClean="0">
              <a:solidFill>
                <a:schemeClr val="tx1"/>
              </a:solidFill>
            </a:endParaRPr>
          </a:p>
        </p:txBody>
      </p:sp>
    </p:spTree>
    <p:custDataLst>
      <p:tags r:id="rId2"/>
    </p:custDataLst>
    <p:extLst>
      <p:ext uri="{BB962C8B-B14F-4D97-AF65-F5344CB8AC3E}">
        <p14:creationId xmlns:p14="http://schemas.microsoft.com/office/powerpoint/2010/main" val="3676216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物件 3" hidden="1"/>
          <p:cNvGraphicFramePr>
            <a:graphicFrameLocks noChangeAspect="1"/>
          </p:cNvGraphicFramePr>
          <p:nvPr>
            <p:custDataLst>
              <p:tags r:id="rId2"/>
            </p:custDataLst>
            <p:extLst>
              <p:ext uri="{D42A27DB-BD31-4B8C-83A1-F6EECF244321}">
                <p14:modId xmlns:p14="http://schemas.microsoft.com/office/powerpoint/2010/main" val="33411016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8" name="think-cell Slide" r:id="rId5" imgW="395" imgH="396" progId="TCLayout.ActiveDocument.1">
                  <p:embed/>
                </p:oleObj>
              </mc:Choice>
              <mc:Fallback>
                <p:oleObj name="think-cell Slide" r:id="rId5" imgW="395" imgH="396" progId="TCLayout.ActiveDocument.1">
                  <p:embed/>
                  <p:pic>
                    <p:nvPicPr>
                      <p:cNvPr id="4" name="物件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標題 1"/>
          <p:cNvSpPr>
            <a:spLocks noGrp="1"/>
          </p:cNvSpPr>
          <p:nvPr>
            <p:ph type="title"/>
          </p:nvPr>
        </p:nvSpPr>
        <p:spPr/>
        <p:txBody>
          <a:bodyPr vert="horz"/>
          <a:lstStyle/>
          <a:p>
            <a:r>
              <a:rPr lang="zh-TW" altLang="en-US" b="1" dirty="0" smtClean="0"/>
              <a:t>分工</a:t>
            </a:r>
            <a:r>
              <a:rPr lang="zh-TW" altLang="en-US" b="1" dirty="0"/>
              <a:t>表</a:t>
            </a:r>
          </a:p>
        </p:txBody>
      </p:sp>
      <p:sp>
        <p:nvSpPr>
          <p:cNvPr id="5" name="文字版面配置區 2"/>
          <p:cNvSpPr txBox="1">
            <a:spLocks/>
          </p:cNvSpPr>
          <p:nvPr/>
        </p:nvSpPr>
        <p:spPr>
          <a:xfrm>
            <a:off x="4925903" y="1856179"/>
            <a:ext cx="879985" cy="3685305"/>
          </a:xfrm>
          <a:prstGeom prst="rect">
            <a:avLst/>
          </a:prstGeom>
        </p:spPr>
        <p:txBody>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nSpc>
                <a:spcPct val="200000"/>
              </a:lnSpc>
            </a:pPr>
            <a:r>
              <a:rPr lang="zh-TW" altLang="en-US" sz="1800" b="1" dirty="0" smtClean="0"/>
              <a:t>張皓崴 康閏筑 陳品璇 陳翰緯 曾宥銘</a:t>
            </a:r>
            <a:endParaRPr lang="zh-TW" altLang="en-US" sz="1800" b="1" dirty="0"/>
          </a:p>
        </p:txBody>
      </p:sp>
      <p:sp>
        <p:nvSpPr>
          <p:cNvPr id="6" name="文字方塊 5"/>
          <p:cNvSpPr txBox="1"/>
          <p:nvPr/>
        </p:nvSpPr>
        <p:spPr>
          <a:xfrm>
            <a:off x="6132513" y="2047656"/>
            <a:ext cx="4818253" cy="3424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TW" dirty="0" smtClean="0">
                <a:solidFill>
                  <a:srgbClr val="575757"/>
                </a:solidFill>
              </a:rPr>
              <a:t>Telegram </a:t>
            </a:r>
            <a:r>
              <a:rPr lang="zh-TW" altLang="en-US" dirty="0" smtClean="0">
                <a:solidFill>
                  <a:srgbClr val="575757"/>
                </a:solidFill>
              </a:rPr>
              <a:t>機器人製作、三分鐘影片製作</a:t>
            </a:r>
          </a:p>
        </p:txBody>
      </p:sp>
      <p:sp>
        <p:nvSpPr>
          <p:cNvPr id="7" name="文字方塊 6"/>
          <p:cNvSpPr txBox="1"/>
          <p:nvPr/>
        </p:nvSpPr>
        <p:spPr>
          <a:xfrm>
            <a:off x="6132513" y="3727272"/>
            <a:ext cx="4818253" cy="3424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TW" dirty="0" smtClean="0">
                <a:solidFill>
                  <a:srgbClr val="575757"/>
                </a:solidFill>
              </a:rPr>
              <a:t>Telegram </a:t>
            </a:r>
            <a:r>
              <a:rPr lang="zh-TW" altLang="en-US" dirty="0" smtClean="0">
                <a:solidFill>
                  <a:srgbClr val="575757"/>
                </a:solidFill>
              </a:rPr>
              <a:t>機器人製作、三分鐘影片製作</a:t>
            </a:r>
          </a:p>
        </p:txBody>
      </p:sp>
      <p:sp>
        <p:nvSpPr>
          <p:cNvPr id="8" name="文字方塊 7"/>
          <p:cNvSpPr txBox="1"/>
          <p:nvPr/>
        </p:nvSpPr>
        <p:spPr>
          <a:xfrm>
            <a:off x="6132513" y="4237683"/>
            <a:ext cx="4818253" cy="34249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TW" dirty="0" smtClean="0">
                <a:solidFill>
                  <a:srgbClr val="575757"/>
                </a:solidFill>
              </a:rPr>
              <a:t>Telegram </a:t>
            </a:r>
            <a:r>
              <a:rPr lang="zh-TW" altLang="en-US" dirty="0" smtClean="0">
                <a:solidFill>
                  <a:srgbClr val="575757"/>
                </a:solidFill>
              </a:rPr>
              <a:t>機器人製作、三分鐘影片製作</a:t>
            </a:r>
          </a:p>
        </p:txBody>
      </p:sp>
      <p:sp>
        <p:nvSpPr>
          <p:cNvPr id="9" name="文字方塊 8"/>
          <p:cNvSpPr txBox="1"/>
          <p:nvPr/>
        </p:nvSpPr>
        <p:spPr>
          <a:xfrm>
            <a:off x="6132513" y="2604226"/>
            <a:ext cx="4608933" cy="36482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TW" altLang="en-US" dirty="0" smtClean="0">
                <a:solidFill>
                  <a:srgbClr val="575757"/>
                </a:solidFill>
              </a:rPr>
              <a:t>問卷設計與發放、問卷結果分析、簡報製作、</a:t>
            </a:r>
            <a:r>
              <a:rPr lang="en-US" altLang="zh-TW" dirty="0" smtClean="0">
                <a:solidFill>
                  <a:srgbClr val="575757"/>
                </a:solidFill>
              </a:rPr>
              <a:t>15</a:t>
            </a:r>
            <a:r>
              <a:rPr lang="zh-TW" altLang="en-US" dirty="0" smtClean="0">
                <a:solidFill>
                  <a:srgbClr val="575757"/>
                </a:solidFill>
              </a:rPr>
              <a:t>分鐘影片製作</a:t>
            </a:r>
          </a:p>
        </p:txBody>
      </p:sp>
      <p:sp>
        <p:nvSpPr>
          <p:cNvPr id="11" name="文字方塊 10"/>
          <p:cNvSpPr txBox="1"/>
          <p:nvPr/>
        </p:nvSpPr>
        <p:spPr>
          <a:xfrm>
            <a:off x="6132512" y="3222947"/>
            <a:ext cx="4608933" cy="36482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TW" altLang="en-US" dirty="0" smtClean="0">
                <a:solidFill>
                  <a:srgbClr val="575757"/>
                </a:solidFill>
              </a:rPr>
              <a:t>問卷設計與發放、問卷分數計算、</a:t>
            </a:r>
            <a:r>
              <a:rPr lang="en-US" altLang="zh-TW" dirty="0" smtClean="0">
                <a:solidFill>
                  <a:srgbClr val="575757"/>
                </a:solidFill>
              </a:rPr>
              <a:t>15</a:t>
            </a:r>
            <a:r>
              <a:rPr lang="zh-TW" altLang="en-US" dirty="0" smtClean="0">
                <a:solidFill>
                  <a:srgbClr val="575757"/>
                </a:solidFill>
              </a:rPr>
              <a:t>分鐘影片製作</a:t>
            </a:r>
          </a:p>
        </p:txBody>
      </p:sp>
    </p:spTree>
    <p:extLst>
      <p:ext uri="{BB962C8B-B14F-4D97-AF65-F5344CB8AC3E}">
        <p14:creationId xmlns:p14="http://schemas.microsoft.com/office/powerpoint/2010/main" val="3793292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物件 4" hidden="1"/>
          <p:cNvGraphicFramePr>
            <a:graphicFrameLocks noChangeAspect="1"/>
          </p:cNvGraphicFramePr>
          <p:nvPr>
            <p:custDataLst>
              <p:tags r:id="rId2"/>
            </p:custDataLst>
            <p:extLst>
              <p:ext uri="{D42A27DB-BD31-4B8C-83A1-F6EECF244321}">
                <p14:modId xmlns:p14="http://schemas.microsoft.com/office/powerpoint/2010/main" val="231024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29" name="think-cell Slide" r:id="rId5" imgW="395" imgH="396" progId="TCLayout.ActiveDocument.1">
                  <p:embed/>
                </p:oleObj>
              </mc:Choice>
              <mc:Fallback>
                <p:oleObj name="think-cell Slide" r:id="rId5" imgW="395" imgH="396" progId="TCLayout.ActiveDocument.1">
                  <p:embed/>
                  <p:pic>
                    <p:nvPicPr>
                      <p:cNvPr id="5" name="物件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圖片版面配置區 1"/>
          <p:cNvSpPr>
            <a:spLocks noGrp="1"/>
          </p:cNvSpPr>
          <p:nvPr>
            <p:ph type="pic" sz="quarter" idx="21"/>
          </p:nvPr>
        </p:nvSpPr>
        <p:spPr/>
      </p:sp>
      <p:sp>
        <p:nvSpPr>
          <p:cNvPr id="3" name="文字版面配置區 2"/>
          <p:cNvSpPr>
            <a:spLocks noGrp="1"/>
          </p:cNvSpPr>
          <p:nvPr>
            <p:ph type="body" sz="quarter" idx="1"/>
          </p:nvPr>
        </p:nvSpPr>
        <p:spPr/>
        <p:txBody>
          <a:bodyPr/>
          <a:lstStyle/>
          <a:p>
            <a:r>
              <a:rPr lang="zh-TW" altLang="en-US" sz="1400" dirty="0" smtClean="0">
                <a:solidFill>
                  <a:schemeClr val="tx1">
                    <a:lumMod val="65000"/>
                    <a:lumOff val="35000"/>
                  </a:schemeClr>
                </a:solidFill>
              </a:rPr>
              <a:t> 張皓崴 康閏筑 陳品璇 陳翰緯 曾宥銘</a:t>
            </a:r>
            <a:endParaRPr lang="zh-TW" altLang="en-US" sz="1400" dirty="0">
              <a:solidFill>
                <a:schemeClr val="tx1">
                  <a:lumMod val="65000"/>
                  <a:lumOff val="35000"/>
                </a:schemeClr>
              </a:solidFill>
            </a:endParaRPr>
          </a:p>
        </p:txBody>
      </p:sp>
      <p:sp>
        <p:nvSpPr>
          <p:cNvPr id="4" name="標題 3"/>
          <p:cNvSpPr>
            <a:spLocks noGrp="1"/>
          </p:cNvSpPr>
          <p:nvPr>
            <p:ph type="title"/>
          </p:nvPr>
        </p:nvSpPr>
        <p:spPr>
          <a:xfrm>
            <a:off x="1117415" y="3879737"/>
            <a:ext cx="6868801" cy="1144929"/>
          </a:xfrm>
        </p:spPr>
        <p:txBody>
          <a:bodyPr vert="horz"/>
          <a:lstStyle/>
          <a:p>
            <a:r>
              <a:rPr lang="en-US" altLang="zh-TW" sz="4000" b="1" dirty="0" smtClean="0"/>
              <a:t>Thank you</a:t>
            </a:r>
            <a:br>
              <a:rPr lang="en-US" altLang="zh-TW" sz="4000" b="1" dirty="0" smtClean="0"/>
            </a:br>
            <a:r>
              <a:rPr lang="zh-TW" altLang="en-US" sz="4000" b="1" dirty="0" smtClean="0"/>
              <a:t>感謝業師、指導老師的教導</a:t>
            </a:r>
            <a:endParaRPr lang="zh-TW" altLang="en-US" sz="4000" b="1" dirty="0"/>
          </a:p>
        </p:txBody>
      </p:sp>
    </p:spTree>
    <p:extLst>
      <p:ext uri="{BB962C8B-B14F-4D97-AF65-F5344CB8AC3E}">
        <p14:creationId xmlns:p14="http://schemas.microsoft.com/office/powerpoint/2010/main" val="20198505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extLst>
              <p:ext uri="{D42A27DB-BD31-4B8C-83A1-F6EECF244321}">
                <p14:modId xmlns:p14="http://schemas.microsoft.com/office/powerpoint/2010/main" val="2504876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72" name="think-cell Slide" r:id="rId6" imgW="395" imgH="396" progId="TCLayout.ActiveDocument.1">
                  <p:embed/>
                </p:oleObj>
              </mc:Choice>
              <mc:Fallback>
                <p:oleObj name="think-cell Slide" r:id="rId6" imgW="395" imgH="39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356100"/>
            <a:ext cx="10933200" cy="332399"/>
          </a:xfrm>
          <a:ln cap="rnd">
            <a:noFill/>
            <a:round/>
          </a:ln>
        </p:spPr>
        <p:txBody>
          <a:bodyPr vert="horz"/>
          <a:lstStyle/>
          <a:p>
            <a:r>
              <a:rPr lang="zh-TW" altLang="en-US" sz="2400" b="1" dirty="0" smtClean="0">
                <a:solidFill>
                  <a:schemeClr val="tx1"/>
                </a:solidFill>
              </a:rPr>
              <a:t>台灣各銀行、投信投顧公司理財</a:t>
            </a:r>
            <a:r>
              <a:rPr lang="zh-TW" altLang="en-US" sz="2400" b="1" dirty="0">
                <a:solidFill>
                  <a:schemeClr val="tx1"/>
                </a:solidFill>
              </a:rPr>
              <a:t>機器人</a:t>
            </a:r>
            <a:r>
              <a:rPr lang="zh-TW" altLang="en-US" sz="2400" b="1" dirty="0" smtClean="0">
                <a:solidFill>
                  <a:schemeClr val="tx1"/>
                </a:solidFill>
              </a:rPr>
              <a:t>平台收費</a:t>
            </a:r>
            <a:r>
              <a:rPr lang="zh-TW" altLang="en-US" sz="2400" b="1" dirty="0">
                <a:solidFill>
                  <a:schemeClr val="tx1"/>
                </a:solidFill>
              </a:rPr>
              <a:t>與特色</a:t>
            </a:r>
            <a:endParaRPr lang="en-US" sz="2400" b="1" dirty="0">
              <a:solidFill>
                <a:schemeClr val="tx1"/>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4002152360"/>
              </p:ext>
            </p:extLst>
          </p:nvPr>
        </p:nvGraphicFramePr>
        <p:xfrm>
          <a:off x="630150" y="785682"/>
          <a:ext cx="10933200" cy="5955360"/>
        </p:xfrm>
        <a:graphic>
          <a:graphicData uri="http://schemas.openxmlformats.org/drawingml/2006/table">
            <a:tbl>
              <a:tblPr/>
              <a:tblGrid>
                <a:gridCol w="2186640">
                  <a:extLst>
                    <a:ext uri="{9D8B030D-6E8A-4147-A177-3AD203B41FA5}">
                      <a16:colId xmlns:a16="http://schemas.microsoft.com/office/drawing/2014/main" xmlns="" val="227930239"/>
                    </a:ext>
                  </a:extLst>
                </a:gridCol>
                <a:gridCol w="2186640">
                  <a:extLst>
                    <a:ext uri="{9D8B030D-6E8A-4147-A177-3AD203B41FA5}">
                      <a16:colId xmlns:a16="http://schemas.microsoft.com/office/drawing/2014/main" xmlns="" val="1127058213"/>
                    </a:ext>
                  </a:extLst>
                </a:gridCol>
                <a:gridCol w="2186640">
                  <a:extLst>
                    <a:ext uri="{9D8B030D-6E8A-4147-A177-3AD203B41FA5}">
                      <a16:colId xmlns:a16="http://schemas.microsoft.com/office/drawing/2014/main" xmlns="" val="4086737349"/>
                    </a:ext>
                  </a:extLst>
                </a:gridCol>
                <a:gridCol w="2186640">
                  <a:extLst>
                    <a:ext uri="{9D8B030D-6E8A-4147-A177-3AD203B41FA5}">
                      <a16:colId xmlns:a16="http://schemas.microsoft.com/office/drawing/2014/main" xmlns="" val="2235511626"/>
                    </a:ext>
                  </a:extLst>
                </a:gridCol>
                <a:gridCol w="2186640">
                  <a:extLst>
                    <a:ext uri="{9D8B030D-6E8A-4147-A177-3AD203B41FA5}">
                      <a16:colId xmlns:a16="http://schemas.microsoft.com/office/drawing/2014/main" xmlns="" val="508938282"/>
                    </a:ext>
                  </a:extLst>
                </a:gridCol>
              </a:tblGrid>
              <a:tr h="177849">
                <a:tc>
                  <a:txBody>
                    <a:bodyPr/>
                    <a:lstStyle/>
                    <a:p>
                      <a:pPr algn="ctr" rtl="0" fontAlgn="ctr"/>
                      <a:r>
                        <a:rPr lang="zh-TW" altLang="en-US" sz="1200" b="1" dirty="0">
                          <a:effectLst/>
                          <a:latin typeface="+mn-ea"/>
                          <a:ea typeface="+mn-ea"/>
                        </a:rPr>
                        <a:t>金融機構</a:t>
                      </a:r>
                      <a:endParaRPr lang="zh-TW" altLang="en-US" sz="1200" dirty="0">
                        <a:effectLst/>
                        <a:latin typeface="+mn-ea"/>
                        <a:ea typeface="+mn-ea"/>
                      </a:endParaRP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ctr"/>
                      <a:r>
                        <a:rPr lang="zh-TW" altLang="en-US" sz="1200" b="1" dirty="0">
                          <a:effectLst/>
                          <a:latin typeface="+mn-ea"/>
                          <a:ea typeface="+mn-ea"/>
                        </a:rPr>
                        <a:t>平台使用費</a:t>
                      </a:r>
                      <a:endParaRPr lang="zh-TW" altLang="en-US" sz="1200" dirty="0">
                        <a:effectLst/>
                        <a:latin typeface="+mn-ea"/>
                        <a:ea typeface="+mn-ea"/>
                      </a:endParaRP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ctr"/>
                      <a:r>
                        <a:rPr lang="zh-TW" altLang="en-US" sz="1200" b="1" dirty="0">
                          <a:effectLst/>
                          <a:latin typeface="+mn-ea"/>
                          <a:ea typeface="+mn-ea"/>
                        </a:rPr>
                        <a:t>手續費</a:t>
                      </a:r>
                      <a:endParaRPr lang="zh-TW" altLang="en-US" sz="1200" dirty="0">
                        <a:effectLst/>
                        <a:latin typeface="+mn-ea"/>
                        <a:ea typeface="+mn-ea"/>
                      </a:endParaRP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ctr"/>
                      <a:r>
                        <a:rPr lang="zh-TW" altLang="en-US" sz="1200" b="1" dirty="0">
                          <a:effectLst/>
                          <a:latin typeface="+mn-ea"/>
                          <a:ea typeface="+mn-ea"/>
                        </a:rPr>
                        <a:t>投資門檻</a:t>
                      </a:r>
                      <a:endParaRPr lang="zh-TW" altLang="en-US" sz="1200" dirty="0">
                        <a:effectLst/>
                        <a:latin typeface="+mn-ea"/>
                        <a:ea typeface="+mn-ea"/>
                      </a:endParaRP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ctr"/>
                      <a:r>
                        <a:rPr lang="zh-TW" altLang="en-US" sz="1200" b="1" dirty="0">
                          <a:effectLst/>
                          <a:latin typeface="+mn-ea"/>
                          <a:ea typeface="+mn-ea"/>
                        </a:rPr>
                        <a:t>特色</a:t>
                      </a:r>
                      <a:endParaRPr lang="zh-TW" altLang="en-US" sz="1200" dirty="0">
                        <a:effectLst/>
                        <a:latin typeface="+mn-ea"/>
                        <a:ea typeface="+mn-ea"/>
                      </a:endParaRP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3691289078"/>
                  </a:ext>
                </a:extLst>
              </a:tr>
              <a:tr h="348975">
                <a:tc>
                  <a:txBody>
                    <a:bodyPr/>
                    <a:lstStyle/>
                    <a:p>
                      <a:pPr algn="ctr" rtl="0" fontAlgn="ctr"/>
                      <a:r>
                        <a:rPr lang="zh-TW" altLang="en-US" sz="1200" dirty="0">
                          <a:effectLst/>
                          <a:latin typeface="+mn-ea"/>
                          <a:ea typeface="+mn-ea"/>
                        </a:rPr>
                        <a:t>王道銀行</a:t>
                      </a:r>
                    </a:p>
                    <a:p>
                      <a:pPr algn="ctr" rtl="0" fontAlgn="ctr"/>
                      <a:r>
                        <a:rPr lang="zh-TW" altLang="en-US" sz="1200" dirty="0">
                          <a:effectLst/>
                          <a:latin typeface="+mn-ea"/>
                          <a:ea typeface="+mn-ea"/>
                        </a:rPr>
                        <a:t>王道機器人</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ctr">
                        <a:buFont typeface="Arial" panose="020B0604020202020204" pitchFamily="34" charset="0"/>
                        <a:buChar char="•"/>
                      </a:pPr>
                      <a:r>
                        <a:rPr lang="en-US" altLang="zh-TW" sz="1200" dirty="0">
                          <a:effectLst/>
                          <a:latin typeface="+mn-ea"/>
                          <a:ea typeface="+mn-ea"/>
                        </a:rPr>
                        <a:t>1%</a:t>
                      </a:r>
                    </a:p>
                    <a:p>
                      <a:pPr algn="ctr" rtl="0" fontAlgn="ctr">
                        <a:buFont typeface="Arial" panose="020B0604020202020204" pitchFamily="34" charset="0"/>
                        <a:buChar char="•"/>
                      </a:pPr>
                      <a:r>
                        <a:rPr lang="zh-TW" altLang="en-US" sz="1200" dirty="0">
                          <a:effectLst/>
                          <a:latin typeface="+mn-ea"/>
                          <a:ea typeface="+mn-ea"/>
                        </a:rPr>
                        <a:t>投入</a:t>
                      </a:r>
                      <a:r>
                        <a:rPr lang="en-US" altLang="zh-TW" sz="1200" dirty="0">
                          <a:effectLst/>
                          <a:latin typeface="+mn-ea"/>
                          <a:ea typeface="+mn-ea"/>
                        </a:rPr>
                        <a:t>100</a:t>
                      </a:r>
                      <a:r>
                        <a:rPr lang="zh-TW" altLang="en-US" sz="1200" dirty="0">
                          <a:effectLst/>
                          <a:latin typeface="+mn-ea"/>
                          <a:ea typeface="+mn-ea"/>
                        </a:rPr>
                        <a:t>萬以上 </a:t>
                      </a:r>
                      <a:r>
                        <a:rPr lang="en-US" altLang="zh-TW" sz="1200" dirty="0">
                          <a:effectLst/>
                          <a:latin typeface="+mn-ea"/>
                          <a:ea typeface="+mn-ea"/>
                        </a:rPr>
                        <a:t>0.8%</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ctr"/>
                      <a:r>
                        <a:rPr lang="zh-TW" altLang="en-US" sz="1200" dirty="0">
                          <a:effectLst/>
                          <a:latin typeface="+mn-ea"/>
                          <a:ea typeface="+mn-ea"/>
                        </a:rPr>
                        <a:t>基本型台幣</a:t>
                      </a:r>
                      <a:r>
                        <a:rPr lang="en-US" altLang="zh-TW" sz="1200" dirty="0">
                          <a:effectLst/>
                          <a:latin typeface="+mn-ea"/>
                          <a:ea typeface="+mn-ea"/>
                        </a:rPr>
                        <a:t>1,000</a:t>
                      </a:r>
                      <a:r>
                        <a:rPr lang="zh-TW" altLang="en-US" sz="1200" dirty="0">
                          <a:effectLst/>
                          <a:latin typeface="+mn-ea"/>
                          <a:ea typeface="+mn-ea"/>
                        </a:rPr>
                        <a:t>元</a:t>
                      </a:r>
                      <a:br>
                        <a:rPr lang="zh-TW" altLang="en-US" sz="1200" dirty="0">
                          <a:effectLst/>
                          <a:latin typeface="+mn-ea"/>
                          <a:ea typeface="+mn-ea"/>
                        </a:rPr>
                      </a:br>
                      <a:r>
                        <a:rPr lang="zh-TW" altLang="en-US" sz="1200" dirty="0">
                          <a:effectLst/>
                          <a:latin typeface="+mn-ea"/>
                          <a:ea typeface="+mn-ea"/>
                        </a:rPr>
                        <a:t>進階型台幣</a:t>
                      </a:r>
                      <a:r>
                        <a:rPr lang="en-US" altLang="zh-TW" sz="1200" dirty="0">
                          <a:effectLst/>
                          <a:latin typeface="+mn-ea"/>
                          <a:ea typeface="+mn-ea"/>
                        </a:rPr>
                        <a:t>10,000</a:t>
                      </a:r>
                      <a:r>
                        <a:rPr lang="zh-TW" altLang="en-US" sz="1200" dirty="0">
                          <a:effectLst/>
                          <a:latin typeface="+mn-ea"/>
                          <a:ea typeface="+mn-ea"/>
                        </a:rPr>
                        <a:t>元</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ctr"/>
                      <a:r>
                        <a:rPr lang="zh-TW" altLang="en-US" sz="1200" dirty="0">
                          <a:effectLst/>
                          <a:latin typeface="+mn-ea"/>
                          <a:ea typeface="+mn-ea"/>
                        </a:rPr>
                        <a:t>最早投入理財機器人的銀行</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xmlns="" val="1751433507"/>
                  </a:ext>
                </a:extLst>
              </a:tr>
              <a:tr h="348975">
                <a:tc>
                  <a:txBody>
                    <a:bodyPr/>
                    <a:lstStyle/>
                    <a:p>
                      <a:pPr algn="ctr" rtl="0" fontAlgn="ctr"/>
                      <a:r>
                        <a:rPr lang="zh-TW" altLang="en-US" sz="1200" dirty="0">
                          <a:effectLst/>
                          <a:latin typeface="+mn-ea"/>
                          <a:ea typeface="+mn-ea"/>
                        </a:rPr>
                        <a:t>中國信託銀行</a:t>
                      </a:r>
                    </a:p>
                    <a:p>
                      <a:pPr algn="ctr" rtl="0" fontAlgn="ctr"/>
                      <a:r>
                        <a:rPr lang="zh-TW" altLang="en-US" sz="1200" dirty="0">
                          <a:effectLst/>
                          <a:latin typeface="+mn-ea"/>
                          <a:ea typeface="+mn-ea"/>
                        </a:rPr>
                        <a:t>智動</a:t>
                      </a:r>
                      <a:r>
                        <a:rPr lang="en-US" altLang="zh-TW" sz="1200" dirty="0">
                          <a:effectLst/>
                          <a:latin typeface="+mn-ea"/>
                          <a:ea typeface="+mn-ea"/>
                        </a:rPr>
                        <a:t>GO</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latin typeface="+mn-ea"/>
                          <a:ea typeface="+mn-ea"/>
                        </a:rPr>
                        <a:t>台幣</a:t>
                      </a:r>
                      <a:r>
                        <a:rPr lang="en-US" altLang="zh-TW" sz="1200" dirty="0">
                          <a:effectLst/>
                          <a:latin typeface="+mn-ea"/>
                          <a:ea typeface="+mn-ea"/>
                        </a:rPr>
                        <a:t>1,000</a:t>
                      </a:r>
                      <a:r>
                        <a:rPr lang="zh-TW" altLang="en-US" sz="1200" dirty="0">
                          <a:effectLst/>
                          <a:latin typeface="+mn-ea"/>
                          <a:ea typeface="+mn-ea"/>
                        </a:rPr>
                        <a:t>元或</a:t>
                      </a:r>
                      <a:br>
                        <a:rPr lang="zh-TW" altLang="en-US" sz="1200" dirty="0">
                          <a:effectLst/>
                          <a:latin typeface="+mn-ea"/>
                          <a:ea typeface="+mn-ea"/>
                        </a:rPr>
                      </a:br>
                      <a:r>
                        <a:rPr lang="zh-TW" altLang="en-US" sz="1200" dirty="0">
                          <a:effectLst/>
                          <a:latin typeface="+mn-ea"/>
                          <a:ea typeface="+mn-ea"/>
                        </a:rPr>
                        <a:t>美金</a:t>
                      </a:r>
                      <a:r>
                        <a:rPr lang="en-US" altLang="zh-TW" sz="1200" dirty="0">
                          <a:effectLst/>
                          <a:latin typeface="+mn-ea"/>
                          <a:ea typeface="+mn-ea"/>
                        </a:rPr>
                        <a:t>200</a:t>
                      </a:r>
                      <a:r>
                        <a:rPr lang="zh-TW" altLang="en-US" sz="1200" dirty="0">
                          <a:effectLst/>
                          <a:latin typeface="+mn-ea"/>
                          <a:ea typeface="+mn-ea"/>
                        </a:rPr>
                        <a:t>元</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latin typeface="+mn-ea"/>
                          <a:ea typeface="+mn-ea"/>
                        </a:rPr>
                        <a:t>業界首創自動再平衡機制</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extLst>
                  <a:ext uri="{0D108BD9-81ED-4DB2-BD59-A6C34878D82A}">
                    <a16:rowId xmlns:a16="http://schemas.microsoft.com/office/drawing/2014/main" xmlns="" val="1287720662"/>
                  </a:ext>
                </a:extLst>
              </a:tr>
              <a:tr h="348975">
                <a:tc>
                  <a:txBody>
                    <a:bodyPr/>
                    <a:lstStyle/>
                    <a:p>
                      <a:pPr algn="ctr" rtl="0" fontAlgn="ctr"/>
                      <a:r>
                        <a:rPr lang="zh-TW" altLang="en-US" sz="1200" dirty="0">
                          <a:effectLst/>
                          <a:latin typeface="+mn-ea"/>
                          <a:ea typeface="+mn-ea"/>
                        </a:rPr>
                        <a:t>國泰世華銀行</a:t>
                      </a:r>
                    </a:p>
                    <a:p>
                      <a:pPr algn="ctr" rtl="0" fontAlgn="ctr"/>
                      <a:r>
                        <a:rPr lang="zh-TW" altLang="en-US" sz="1200" dirty="0">
                          <a:effectLst/>
                          <a:latin typeface="+mn-ea"/>
                          <a:ea typeface="+mn-ea"/>
                        </a:rPr>
                        <a:t>智能投資</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ctr"/>
                      <a:r>
                        <a:rPr lang="zh-TW" altLang="en-US" sz="1200">
                          <a:effectLst/>
                          <a:latin typeface="+mn-ea"/>
                          <a:ea typeface="+mn-ea"/>
                        </a:rPr>
                        <a:t>台幣</a:t>
                      </a:r>
                      <a:r>
                        <a:rPr lang="en-US" altLang="zh-TW" sz="1200">
                          <a:effectLst/>
                          <a:latin typeface="+mn-ea"/>
                          <a:ea typeface="+mn-ea"/>
                        </a:rPr>
                        <a:t>5,000</a:t>
                      </a:r>
                      <a:r>
                        <a:rPr lang="zh-TW" altLang="en-US" sz="1200">
                          <a:effectLst/>
                          <a:latin typeface="+mn-ea"/>
                          <a:ea typeface="+mn-ea"/>
                        </a:rPr>
                        <a:t>元</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ctr"/>
                      <a:r>
                        <a:rPr lang="zh-TW" altLang="en-US" sz="1200" dirty="0">
                          <a:effectLst/>
                          <a:latin typeface="+mn-ea"/>
                          <a:ea typeface="+mn-ea"/>
                        </a:rPr>
                        <a:t>與香港金融公司合作</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xmlns="" val="2913850173"/>
                  </a:ext>
                </a:extLst>
              </a:tr>
              <a:tr h="348975">
                <a:tc>
                  <a:txBody>
                    <a:bodyPr/>
                    <a:lstStyle/>
                    <a:p>
                      <a:pPr algn="ctr" rtl="0" fontAlgn="ctr"/>
                      <a:r>
                        <a:rPr lang="zh-TW" altLang="en-US" sz="1200" dirty="0">
                          <a:effectLst/>
                          <a:latin typeface="+mn-ea"/>
                          <a:ea typeface="+mn-ea"/>
                        </a:rPr>
                        <a:t>兆豐銀行</a:t>
                      </a:r>
                    </a:p>
                    <a:p>
                      <a:pPr algn="ctr" rtl="0" fontAlgn="ctr"/>
                      <a:r>
                        <a:rPr lang="zh-TW" altLang="en-US" sz="1200" dirty="0">
                          <a:effectLst/>
                          <a:latin typeface="+mn-ea"/>
                          <a:ea typeface="+mn-ea"/>
                        </a:rPr>
                        <a:t>理財</a:t>
                      </a:r>
                      <a:r>
                        <a:rPr lang="en-US" altLang="zh-TW" sz="1200" dirty="0">
                          <a:effectLst/>
                          <a:latin typeface="+mn-ea"/>
                          <a:ea typeface="+mn-ea"/>
                        </a:rPr>
                        <a:t>e</a:t>
                      </a:r>
                      <a:r>
                        <a:rPr lang="zh-TW" altLang="en-US" sz="1200" dirty="0">
                          <a:effectLst/>
                          <a:latin typeface="+mn-ea"/>
                          <a:ea typeface="+mn-ea"/>
                        </a:rPr>
                        <a:t>把兆</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latin typeface="+mn-ea"/>
                          <a:ea typeface="+mn-ea"/>
                        </a:rPr>
                        <a:t>台幣</a:t>
                      </a:r>
                      <a:r>
                        <a:rPr lang="en-US" altLang="zh-TW" sz="1200" dirty="0">
                          <a:effectLst/>
                          <a:latin typeface="+mn-ea"/>
                          <a:ea typeface="+mn-ea"/>
                        </a:rPr>
                        <a:t>10,000</a:t>
                      </a:r>
                      <a:r>
                        <a:rPr lang="zh-TW" altLang="en-US" sz="1200" dirty="0">
                          <a:effectLst/>
                          <a:latin typeface="+mn-ea"/>
                          <a:ea typeface="+mn-ea"/>
                        </a:rPr>
                        <a:t>元</a:t>
                      </a:r>
                      <a:br>
                        <a:rPr lang="zh-TW" altLang="en-US" sz="1200" dirty="0">
                          <a:effectLst/>
                          <a:latin typeface="+mn-ea"/>
                          <a:ea typeface="+mn-ea"/>
                        </a:rPr>
                      </a:br>
                      <a:r>
                        <a:rPr lang="zh-TW" altLang="en-US" sz="1200" dirty="0">
                          <a:effectLst/>
                          <a:latin typeface="+mn-ea"/>
                          <a:ea typeface="+mn-ea"/>
                        </a:rPr>
                        <a:t>或美金</a:t>
                      </a:r>
                      <a:r>
                        <a:rPr lang="en-US" altLang="zh-TW" sz="1200" dirty="0">
                          <a:effectLst/>
                          <a:latin typeface="+mn-ea"/>
                          <a:ea typeface="+mn-ea"/>
                        </a:rPr>
                        <a:t>300</a:t>
                      </a:r>
                      <a:r>
                        <a:rPr lang="zh-TW" altLang="en-US" sz="1200" dirty="0">
                          <a:effectLst/>
                          <a:latin typeface="+mn-ea"/>
                          <a:ea typeface="+mn-ea"/>
                        </a:rPr>
                        <a:t>元</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latin typeface="+mn-ea"/>
                          <a:ea typeface="+mn-ea"/>
                        </a:rPr>
                        <a:t>第一家跨足理財機器人的公股銀行</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extLst>
                  <a:ext uri="{0D108BD9-81ED-4DB2-BD59-A6C34878D82A}">
                    <a16:rowId xmlns:a16="http://schemas.microsoft.com/office/drawing/2014/main" xmlns="" val="3253980023"/>
                  </a:ext>
                </a:extLst>
              </a:tr>
              <a:tr h="348975">
                <a:tc>
                  <a:txBody>
                    <a:bodyPr/>
                    <a:lstStyle/>
                    <a:p>
                      <a:pPr algn="ctr" rtl="0" fontAlgn="ctr"/>
                      <a:r>
                        <a:rPr lang="zh-TW" altLang="en-US" sz="1200" dirty="0">
                          <a:effectLst/>
                          <a:latin typeface="+mn-ea"/>
                          <a:ea typeface="+mn-ea"/>
                        </a:rPr>
                        <a:t>台北富邦銀行</a:t>
                      </a:r>
                    </a:p>
                    <a:p>
                      <a:pPr algn="ctr" rtl="0" fontAlgn="ctr"/>
                      <a:r>
                        <a:rPr lang="zh-TW" altLang="en-US" sz="1200" dirty="0">
                          <a:effectLst/>
                          <a:latin typeface="+mn-ea"/>
                          <a:ea typeface="+mn-ea"/>
                        </a:rPr>
                        <a:t>奈米投</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latin typeface="+mn-ea"/>
                          <a:ea typeface="+mn-ea"/>
                        </a:rPr>
                        <a:t>美金</a:t>
                      </a:r>
                      <a:r>
                        <a:rPr lang="en-US" altLang="zh-TW" sz="1200" dirty="0">
                          <a:effectLst/>
                          <a:latin typeface="+mn-ea"/>
                          <a:ea typeface="+mn-ea"/>
                        </a:rPr>
                        <a:t>100</a:t>
                      </a:r>
                      <a:r>
                        <a:rPr lang="zh-TW" altLang="en-US" sz="1200" dirty="0">
                          <a:effectLst/>
                          <a:latin typeface="+mn-ea"/>
                          <a:ea typeface="+mn-ea"/>
                        </a:rPr>
                        <a:t>元</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latin typeface="+mn-ea"/>
                          <a:ea typeface="+mn-ea"/>
                        </a:rPr>
                        <a:t>與歐洲最大智能理財公司合作</a:t>
                      </a:r>
                      <a:br>
                        <a:rPr lang="zh-TW" altLang="en-US" sz="1200" dirty="0">
                          <a:effectLst/>
                          <a:latin typeface="+mn-ea"/>
                          <a:ea typeface="+mn-ea"/>
                        </a:rPr>
                      </a:br>
                      <a:r>
                        <a:rPr lang="zh-TW" altLang="en-US" sz="1200" dirty="0">
                          <a:effectLst/>
                          <a:latin typeface="+mn-ea"/>
                          <a:ea typeface="+mn-ea"/>
                        </a:rPr>
                        <a:t>投資全球</a:t>
                      </a:r>
                      <a:r>
                        <a:rPr lang="en-US" altLang="zh-TW" sz="1200" dirty="0">
                          <a:effectLst/>
                          <a:latin typeface="+mn-ea"/>
                          <a:ea typeface="+mn-ea"/>
                        </a:rPr>
                        <a:t>ETF</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xmlns="" val="3397689449"/>
                  </a:ext>
                </a:extLst>
              </a:tr>
              <a:tr h="348975">
                <a:tc>
                  <a:txBody>
                    <a:bodyPr/>
                    <a:lstStyle/>
                    <a:p>
                      <a:pPr algn="ctr" rtl="0" fontAlgn="ctr"/>
                      <a:r>
                        <a:rPr lang="zh-TW" altLang="en-US" sz="1200" dirty="0">
                          <a:effectLst/>
                          <a:latin typeface="+mn-ea"/>
                          <a:ea typeface="+mn-ea"/>
                        </a:rPr>
                        <a:t>台新銀行</a:t>
                      </a:r>
                    </a:p>
                    <a:p>
                      <a:pPr algn="ctr" rtl="0" fontAlgn="ctr"/>
                      <a:r>
                        <a:rPr lang="zh-TW" altLang="en-US" sz="1200" dirty="0">
                          <a:effectLst/>
                          <a:latin typeface="+mn-ea"/>
                          <a:ea typeface="+mn-ea"/>
                        </a:rPr>
                        <a:t>理財智多新</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latin typeface="+mn-ea"/>
                          <a:ea typeface="+mn-ea"/>
                        </a:rPr>
                        <a:t>台幣</a:t>
                      </a:r>
                      <a:r>
                        <a:rPr lang="en-US" altLang="zh-TW" sz="1200" dirty="0">
                          <a:effectLst/>
                          <a:latin typeface="+mn-ea"/>
                          <a:ea typeface="+mn-ea"/>
                        </a:rPr>
                        <a:t>3,000</a:t>
                      </a:r>
                      <a:r>
                        <a:rPr lang="zh-TW" altLang="en-US" sz="1200" dirty="0">
                          <a:effectLst/>
                          <a:latin typeface="+mn-ea"/>
                          <a:ea typeface="+mn-ea"/>
                        </a:rPr>
                        <a:t>元</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latin typeface="+mn-ea"/>
                          <a:ea typeface="+mn-ea"/>
                        </a:rPr>
                        <a:t>門檻低，收費親民</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extLst>
                  <a:ext uri="{0D108BD9-81ED-4DB2-BD59-A6C34878D82A}">
                    <a16:rowId xmlns:a16="http://schemas.microsoft.com/office/drawing/2014/main" xmlns="" val="1975249378"/>
                  </a:ext>
                </a:extLst>
              </a:tr>
              <a:tr h="348975">
                <a:tc>
                  <a:txBody>
                    <a:bodyPr/>
                    <a:lstStyle/>
                    <a:p>
                      <a:pPr algn="ctr" rtl="0" fontAlgn="ctr"/>
                      <a:r>
                        <a:rPr lang="zh-TW" altLang="en-US" sz="1200" dirty="0">
                          <a:effectLst/>
                          <a:latin typeface="+mn-ea"/>
                          <a:ea typeface="+mn-ea"/>
                        </a:rPr>
                        <a:t>永豐銀行</a:t>
                      </a:r>
                    </a:p>
                    <a:p>
                      <a:pPr algn="ctr" rtl="0" fontAlgn="ctr"/>
                      <a:r>
                        <a:rPr lang="en-US" altLang="zh-TW" sz="1200" dirty="0" err="1">
                          <a:effectLst/>
                          <a:latin typeface="+mn-ea"/>
                          <a:ea typeface="+mn-ea"/>
                        </a:rPr>
                        <a:t>ibrAin</a:t>
                      </a:r>
                      <a:r>
                        <a:rPr lang="zh-TW" altLang="en-US" sz="1200" dirty="0">
                          <a:effectLst/>
                          <a:latin typeface="+mn-ea"/>
                          <a:ea typeface="+mn-ea"/>
                        </a:rPr>
                        <a:t>智能理財</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en-US" altLang="zh-TW" sz="1200" dirty="0">
                          <a:effectLst/>
                          <a:latin typeface="+mn-ea"/>
                          <a:ea typeface="+mn-ea"/>
                        </a:rPr>
                        <a:t>1%</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en-US" sz="1200" dirty="0">
                          <a:effectLst/>
                          <a:latin typeface="+mn-ea"/>
                          <a:ea typeface="+mn-ea"/>
                        </a:rPr>
                        <a:t>X</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latin typeface="+mn-ea"/>
                          <a:ea typeface="+mn-ea"/>
                        </a:rPr>
                        <a:t>台幣</a:t>
                      </a:r>
                      <a:r>
                        <a:rPr lang="en-US" altLang="zh-TW" sz="1200" dirty="0">
                          <a:effectLst/>
                          <a:latin typeface="+mn-ea"/>
                          <a:ea typeface="+mn-ea"/>
                        </a:rPr>
                        <a:t>3,000</a:t>
                      </a:r>
                      <a:r>
                        <a:rPr lang="zh-TW" altLang="en-US" sz="1200" dirty="0">
                          <a:effectLst/>
                          <a:latin typeface="+mn-ea"/>
                          <a:ea typeface="+mn-ea"/>
                        </a:rPr>
                        <a:t>元</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en-US" sz="1200" dirty="0">
                          <a:effectLst/>
                          <a:latin typeface="+mn-ea"/>
                          <a:ea typeface="+mn-ea"/>
                        </a:rPr>
                        <a:t>100% ETF</a:t>
                      </a:r>
                      <a:r>
                        <a:rPr lang="zh-TW" altLang="en-US" sz="1200" dirty="0">
                          <a:effectLst/>
                          <a:latin typeface="+mn-ea"/>
                          <a:ea typeface="+mn-ea"/>
                        </a:rPr>
                        <a:t>投資標的</a:t>
                      </a:r>
                    </a:p>
                  </a:txBody>
                  <a:tcPr marL="8383" marR="8383" marT="4790" marB="2395"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xmlns="" val="41773071"/>
                  </a:ext>
                </a:extLst>
              </a:tr>
              <a:tr h="377902">
                <a:tc>
                  <a:txBody>
                    <a:bodyPr/>
                    <a:lstStyle/>
                    <a:p>
                      <a:pPr algn="ctr" rtl="0" fontAlgn="ctr"/>
                      <a:r>
                        <a:rPr lang="zh-TW" altLang="en-US" sz="1200" dirty="0">
                          <a:effectLst/>
                        </a:rPr>
                        <a:t>富蘭克林投信</a:t>
                      </a:r>
                      <a:endParaRPr lang="zh-TW" altLang="en-US" sz="1200" dirty="0">
                        <a:effectLst/>
                        <a:latin typeface="Trebuchet MS" panose="020B0603020202020204" pitchFamily="34" charset="0"/>
                      </a:endParaRPr>
                    </a:p>
                    <a:p>
                      <a:pPr algn="ctr" rtl="0" fontAlgn="ctr"/>
                      <a:r>
                        <a:rPr lang="zh-TW" altLang="en-US" sz="1200" dirty="0">
                          <a:effectLst/>
                          <a:latin typeface="Trebuchet MS" panose="020B0603020202020204" pitchFamily="34" charset="0"/>
                        </a:rPr>
                        <a:t>國民理財機器人</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en-US" sz="1200" dirty="0">
                          <a:effectLst/>
                        </a:rPr>
                        <a:t>X</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rPr>
                        <a:t>牌告</a:t>
                      </a:r>
                      <a:r>
                        <a:rPr lang="en-US" altLang="zh-TW" sz="1200" dirty="0">
                          <a:effectLst/>
                        </a:rPr>
                        <a:t>1</a:t>
                      </a:r>
                      <a:r>
                        <a:rPr lang="zh-TW" altLang="en-US" sz="1200" dirty="0">
                          <a:effectLst/>
                        </a:rPr>
                        <a:t>％</a:t>
                      </a:r>
                      <a:br>
                        <a:rPr lang="zh-TW" altLang="en-US" sz="1200" dirty="0">
                          <a:effectLst/>
                        </a:rPr>
                      </a:br>
                      <a:r>
                        <a:rPr lang="zh-TW" altLang="en-US" sz="1200" dirty="0">
                          <a:effectLst/>
                        </a:rPr>
                        <a:t>目前優惠為</a:t>
                      </a:r>
                      <a:r>
                        <a:rPr lang="en-US" altLang="zh-TW" sz="1200" dirty="0">
                          <a:effectLst/>
                        </a:rPr>
                        <a:t>0.5%</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rPr>
                        <a:t>單筆申購 </a:t>
                      </a:r>
                      <a:r>
                        <a:rPr lang="en-US" altLang="zh-TW" sz="1200" dirty="0">
                          <a:effectLst/>
                        </a:rPr>
                        <a:t>3 </a:t>
                      </a:r>
                      <a:r>
                        <a:rPr lang="zh-TW" altLang="en-US" sz="1200" dirty="0">
                          <a:effectLst/>
                        </a:rPr>
                        <a:t>萬元，</a:t>
                      </a:r>
                      <a:br>
                        <a:rPr lang="zh-TW" altLang="en-US" sz="1200" dirty="0">
                          <a:effectLst/>
                        </a:rPr>
                      </a:br>
                      <a:r>
                        <a:rPr lang="zh-TW" altLang="en-US" sz="1200" dirty="0">
                          <a:effectLst/>
                        </a:rPr>
                        <a:t>或定期定額 </a:t>
                      </a:r>
                      <a:r>
                        <a:rPr lang="en-US" altLang="zh-TW" sz="1200" dirty="0">
                          <a:effectLst/>
                        </a:rPr>
                        <a:t>5,000</a:t>
                      </a:r>
                      <a:r>
                        <a:rPr lang="zh-TW" altLang="en-US" sz="1200" dirty="0">
                          <a:effectLst/>
                        </a:rPr>
                        <a:t>元</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rPr>
                        <a:t>定期定額方案每月最低</a:t>
                      </a:r>
                      <a:r>
                        <a:rPr lang="en-US" altLang="zh-TW" sz="1200" dirty="0">
                          <a:effectLst/>
                        </a:rPr>
                        <a:t>5000</a:t>
                      </a:r>
                      <a:r>
                        <a:rPr lang="zh-TW" altLang="en-US" sz="1200" dirty="0">
                          <a:effectLst/>
                        </a:rPr>
                        <a:t>元</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extLst>
                  <a:ext uri="{0D108BD9-81ED-4DB2-BD59-A6C34878D82A}">
                    <a16:rowId xmlns:a16="http://schemas.microsoft.com/office/drawing/2014/main" xmlns="" val="60069467"/>
                  </a:ext>
                </a:extLst>
              </a:tr>
              <a:tr h="377902">
                <a:tc>
                  <a:txBody>
                    <a:bodyPr/>
                    <a:lstStyle/>
                    <a:p>
                      <a:pPr algn="ctr" rtl="0" fontAlgn="ctr"/>
                      <a:r>
                        <a:rPr lang="zh-TW" altLang="en-US" sz="1200" dirty="0">
                          <a:effectLst/>
                        </a:rPr>
                        <a:t>復華投信</a:t>
                      </a:r>
                      <a:endParaRPr lang="zh-TW" altLang="en-US" sz="1200" dirty="0">
                        <a:effectLst/>
                        <a:latin typeface="Trebuchet MS" panose="020B0603020202020204" pitchFamily="34" charset="0"/>
                      </a:endParaRPr>
                    </a:p>
                    <a:p>
                      <a:pPr algn="ctr" rtl="0" fontAlgn="ctr"/>
                      <a:r>
                        <a:rPr lang="zh-TW" altLang="en-US" sz="1200" dirty="0">
                          <a:effectLst/>
                          <a:latin typeface="Trebuchet MS" panose="020B0603020202020204" pitchFamily="34" charset="0"/>
                        </a:rPr>
                        <a:t>強勢通</a:t>
                      </a:r>
                      <a:r>
                        <a:rPr lang="en-US" altLang="zh-TW" sz="1200" dirty="0">
                          <a:effectLst/>
                          <a:latin typeface="Trebuchet MS" panose="020B0603020202020204" pitchFamily="34" charset="0"/>
                        </a:rPr>
                        <a:t>/</a:t>
                      </a:r>
                      <a:r>
                        <a:rPr lang="zh-TW" altLang="en-US" sz="1200" dirty="0">
                          <a:effectLst/>
                          <a:latin typeface="Trebuchet MS" panose="020B0603020202020204" pitchFamily="34" charset="0"/>
                        </a:rPr>
                        <a:t>低點通理財機器人</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en-US" sz="1200" dirty="0">
                          <a:effectLst/>
                        </a:rPr>
                        <a:t>X</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en-US" altLang="zh-TW" sz="1200">
                          <a:effectLst/>
                        </a:rPr>
                        <a:t>0.30%</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rPr>
                        <a:t>單筆申購 </a:t>
                      </a:r>
                      <a:r>
                        <a:rPr lang="en-US" altLang="zh-TW" sz="1200" dirty="0">
                          <a:effectLst/>
                        </a:rPr>
                        <a:t>12 </a:t>
                      </a:r>
                      <a:r>
                        <a:rPr lang="zh-TW" altLang="en-US" sz="1200" dirty="0">
                          <a:effectLst/>
                        </a:rPr>
                        <a:t>萬元</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rPr>
                        <a:t>低點通機器人找到相對低檔時機進場</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xmlns="" val="1617732694"/>
                  </a:ext>
                </a:extLst>
              </a:tr>
              <a:tr h="549028">
                <a:tc>
                  <a:txBody>
                    <a:bodyPr/>
                    <a:lstStyle/>
                    <a:p>
                      <a:pPr algn="ctr" rtl="0" fontAlgn="ctr"/>
                      <a:r>
                        <a:rPr lang="zh-TW" altLang="en-US" sz="1200" dirty="0">
                          <a:effectLst/>
                        </a:rPr>
                        <a:t>野村投信</a:t>
                      </a:r>
                      <a:endParaRPr lang="zh-TW" altLang="en-US" sz="1200" dirty="0">
                        <a:effectLst/>
                        <a:latin typeface="Trebuchet MS" panose="020B0603020202020204" pitchFamily="34" charset="0"/>
                      </a:endParaRPr>
                    </a:p>
                    <a:p>
                      <a:pPr algn="ctr" rtl="0" fontAlgn="ctr"/>
                      <a:r>
                        <a:rPr lang="zh-TW" altLang="en-US" sz="1200" dirty="0">
                          <a:effectLst/>
                          <a:latin typeface="Trebuchet MS" panose="020B0603020202020204" pitchFamily="34" charset="0"/>
                        </a:rPr>
                        <a:t>理財農場機器人</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en-US" sz="1200" dirty="0">
                          <a:effectLst/>
                        </a:rPr>
                        <a:t>X</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rPr>
                        <a:t>牌告 </a:t>
                      </a:r>
                      <a:r>
                        <a:rPr lang="en-US" altLang="zh-TW" sz="1200" dirty="0">
                          <a:effectLst/>
                        </a:rPr>
                        <a:t>0.6%</a:t>
                      </a:r>
                      <a:br>
                        <a:rPr lang="en-US" altLang="zh-TW" sz="1200" dirty="0">
                          <a:effectLst/>
                        </a:rPr>
                      </a:br>
                      <a:r>
                        <a:rPr lang="zh-TW" altLang="en-US" sz="1200" dirty="0">
                          <a:effectLst/>
                        </a:rPr>
                        <a:t>目前優惠免收</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rPr>
                        <a:t>目前優惠</a:t>
                      </a:r>
                      <a:br>
                        <a:rPr lang="zh-TW" altLang="en-US" sz="1200" dirty="0">
                          <a:effectLst/>
                        </a:rPr>
                      </a:br>
                      <a:r>
                        <a:rPr lang="zh-TW" altLang="en-US" sz="1200" dirty="0">
                          <a:effectLst/>
                        </a:rPr>
                        <a:t>單筆申購 </a:t>
                      </a:r>
                      <a:r>
                        <a:rPr lang="en-US" altLang="zh-TW" sz="1200" dirty="0">
                          <a:effectLst/>
                        </a:rPr>
                        <a:t>10 </a:t>
                      </a:r>
                      <a:r>
                        <a:rPr lang="zh-TW" altLang="en-US" sz="1200" dirty="0">
                          <a:effectLst/>
                        </a:rPr>
                        <a:t>萬元，</a:t>
                      </a:r>
                      <a:br>
                        <a:rPr lang="zh-TW" altLang="en-US" sz="1200" dirty="0">
                          <a:effectLst/>
                        </a:rPr>
                      </a:br>
                      <a:r>
                        <a:rPr lang="zh-TW" altLang="en-US" sz="1200" dirty="0">
                          <a:effectLst/>
                        </a:rPr>
                        <a:t>或定期定額</a:t>
                      </a:r>
                      <a:r>
                        <a:rPr lang="en-US" altLang="zh-TW" sz="1200" dirty="0">
                          <a:effectLst/>
                        </a:rPr>
                        <a:t>1</a:t>
                      </a:r>
                      <a:r>
                        <a:rPr lang="zh-TW" altLang="en-US" sz="1200" dirty="0">
                          <a:effectLst/>
                        </a:rPr>
                        <a:t>萬元</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rPr>
                        <a:t>境內基金 </a:t>
                      </a:r>
                      <a:r>
                        <a:rPr lang="en-US" altLang="zh-TW" sz="1200" dirty="0">
                          <a:effectLst/>
                        </a:rPr>
                        <a:t>0.99% </a:t>
                      </a:r>
                      <a:r>
                        <a:rPr lang="zh-TW" altLang="en-US" sz="1200" dirty="0">
                          <a:effectLst/>
                        </a:rPr>
                        <a:t>經理費</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extLst>
                  <a:ext uri="{0D108BD9-81ED-4DB2-BD59-A6C34878D82A}">
                    <a16:rowId xmlns:a16="http://schemas.microsoft.com/office/drawing/2014/main" xmlns="" val="2141448558"/>
                  </a:ext>
                </a:extLst>
              </a:tr>
              <a:tr h="549028">
                <a:tc>
                  <a:txBody>
                    <a:bodyPr/>
                    <a:lstStyle/>
                    <a:p>
                      <a:pPr algn="ctr" rtl="0" fontAlgn="ctr"/>
                      <a:r>
                        <a:rPr lang="zh-TW" altLang="en-US" sz="1200" dirty="0">
                          <a:effectLst/>
                        </a:rPr>
                        <a:t>群益投信</a:t>
                      </a:r>
                      <a:endParaRPr lang="zh-TW" altLang="en-US" sz="1200" dirty="0">
                        <a:effectLst/>
                        <a:latin typeface="Trebuchet MS" panose="020B0603020202020204" pitchFamily="34" charset="0"/>
                      </a:endParaRPr>
                    </a:p>
                    <a:p>
                      <a:pPr algn="ctr" rtl="0" fontAlgn="ctr"/>
                      <a:r>
                        <a:rPr lang="zh-TW" altLang="en-US" sz="1200" dirty="0">
                          <a:effectLst/>
                          <a:latin typeface="Trebuchet MS" panose="020B0603020202020204" pitchFamily="34" charset="0"/>
                        </a:rPr>
                        <a:t>金智動</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en-US" sz="1200">
                          <a:effectLst/>
                        </a:rPr>
                        <a:t>X</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rPr>
                        <a:t>首次申購費用</a:t>
                      </a:r>
                      <a:r>
                        <a:rPr lang="en-US" altLang="zh-TW" sz="1200" dirty="0">
                          <a:effectLst/>
                        </a:rPr>
                        <a:t>0.3%</a:t>
                      </a:r>
                      <a:r>
                        <a:rPr lang="zh-TW" altLang="en-US" sz="1200" dirty="0">
                          <a:effectLst/>
                        </a:rPr>
                        <a:t>，</a:t>
                      </a:r>
                      <a:br>
                        <a:rPr lang="zh-TW" altLang="en-US" sz="1200" dirty="0">
                          <a:effectLst/>
                        </a:rPr>
                      </a:br>
                      <a:r>
                        <a:rPr lang="zh-TW" altLang="en-US" sz="1200" dirty="0">
                          <a:effectLst/>
                        </a:rPr>
                        <a:t>之後定期定額申購免收手續費</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rPr>
                        <a:t>單筆</a:t>
                      </a:r>
                      <a:r>
                        <a:rPr lang="en-US" altLang="zh-TW" sz="1200" dirty="0">
                          <a:effectLst/>
                        </a:rPr>
                        <a:t>10</a:t>
                      </a:r>
                      <a:r>
                        <a:rPr lang="zh-TW" altLang="en-US" sz="1200" dirty="0">
                          <a:effectLst/>
                        </a:rPr>
                        <a:t>萬，</a:t>
                      </a:r>
                      <a:br>
                        <a:rPr lang="zh-TW" altLang="en-US" sz="1200" dirty="0">
                          <a:effectLst/>
                        </a:rPr>
                      </a:br>
                      <a:r>
                        <a:rPr lang="zh-TW" altLang="en-US" sz="1200" dirty="0">
                          <a:effectLst/>
                        </a:rPr>
                        <a:t>之後「需每期」定額投入最低</a:t>
                      </a:r>
                      <a:r>
                        <a:rPr lang="en-US" altLang="zh-TW" sz="1200" dirty="0">
                          <a:effectLst/>
                        </a:rPr>
                        <a:t>6</a:t>
                      </a:r>
                      <a:r>
                        <a:rPr lang="zh-TW" altLang="en-US" sz="1200" dirty="0">
                          <a:effectLst/>
                        </a:rPr>
                        <a:t>千</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rPr>
                        <a:t>綁定定期定額投資</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xmlns="" val="3926769962"/>
                  </a:ext>
                </a:extLst>
              </a:tr>
              <a:tr h="549028">
                <a:tc>
                  <a:txBody>
                    <a:bodyPr/>
                    <a:lstStyle/>
                    <a:p>
                      <a:pPr algn="ctr" rtl="0" fontAlgn="ctr"/>
                      <a:r>
                        <a:rPr lang="zh-TW" altLang="en-US" sz="1200" dirty="0">
                          <a:effectLst/>
                        </a:rPr>
                        <a:t>中租投顧</a:t>
                      </a:r>
                      <a:endParaRPr lang="zh-TW" altLang="en-US" sz="1200" dirty="0">
                        <a:effectLst/>
                        <a:latin typeface="Trebuchet MS" panose="020B0603020202020204" pitchFamily="34" charset="0"/>
                      </a:endParaRPr>
                    </a:p>
                    <a:p>
                      <a:pPr algn="ctr" rtl="0" fontAlgn="ctr"/>
                      <a:r>
                        <a:rPr lang="en-US" altLang="zh-TW" sz="1200" dirty="0">
                          <a:effectLst/>
                          <a:latin typeface="Trebuchet MS" panose="020B0603020202020204" pitchFamily="34" charset="0"/>
                        </a:rPr>
                        <a:t>WISEGO</a:t>
                      </a:r>
                      <a:r>
                        <a:rPr lang="zh-TW" altLang="en-US" sz="1200" dirty="0">
                          <a:effectLst/>
                          <a:latin typeface="Trebuchet MS" panose="020B0603020202020204" pitchFamily="34" charset="0"/>
                        </a:rPr>
                        <a:t>理財機器人</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buFont typeface="Arial" panose="020B0604020202020204" pitchFamily="34" charset="0"/>
                        <a:buChar char="•"/>
                      </a:pPr>
                      <a:r>
                        <a:rPr lang="en-US" altLang="zh-TW" sz="1200" dirty="0">
                          <a:effectLst/>
                        </a:rPr>
                        <a:t>10</a:t>
                      </a:r>
                      <a:r>
                        <a:rPr lang="zh-TW" altLang="en-US" sz="1200" dirty="0">
                          <a:effectLst/>
                        </a:rPr>
                        <a:t>萬以下</a:t>
                      </a:r>
                      <a:r>
                        <a:rPr lang="en-US" altLang="zh-TW" sz="1200" dirty="0">
                          <a:effectLst/>
                        </a:rPr>
                        <a:t>1.2%</a:t>
                      </a:r>
                    </a:p>
                    <a:p>
                      <a:pPr algn="ctr" rtl="0" fontAlgn="ctr">
                        <a:buFont typeface="Arial" panose="020B0604020202020204" pitchFamily="34" charset="0"/>
                        <a:buChar char="•"/>
                      </a:pPr>
                      <a:r>
                        <a:rPr lang="en-US" altLang="zh-TW" sz="1200" dirty="0">
                          <a:effectLst/>
                        </a:rPr>
                        <a:t>10~100</a:t>
                      </a:r>
                      <a:r>
                        <a:rPr lang="zh-TW" altLang="en-US" sz="1200" dirty="0">
                          <a:effectLst/>
                        </a:rPr>
                        <a:t>萬</a:t>
                      </a:r>
                      <a:r>
                        <a:rPr lang="en-US" altLang="zh-TW" sz="1200" dirty="0">
                          <a:effectLst/>
                        </a:rPr>
                        <a:t>:1%</a:t>
                      </a:r>
                    </a:p>
                    <a:p>
                      <a:pPr algn="ctr" rtl="0" fontAlgn="ctr">
                        <a:buFont typeface="Arial" panose="020B0604020202020204" pitchFamily="34" charset="0"/>
                        <a:buChar char="•"/>
                      </a:pPr>
                      <a:r>
                        <a:rPr lang="en-US" altLang="zh-TW" sz="1200" dirty="0">
                          <a:effectLst/>
                        </a:rPr>
                        <a:t>100</a:t>
                      </a:r>
                      <a:r>
                        <a:rPr lang="zh-TW" altLang="en-US" sz="1200" dirty="0">
                          <a:effectLst/>
                        </a:rPr>
                        <a:t>萬以上</a:t>
                      </a:r>
                      <a:r>
                        <a:rPr lang="en-US" altLang="zh-TW" sz="1200" dirty="0">
                          <a:effectLst/>
                        </a:rPr>
                        <a:t>:0.8%</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en-US" sz="1200" dirty="0">
                          <a:effectLst/>
                        </a:rPr>
                        <a:t>X</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rPr>
                        <a:t>首次申購</a:t>
                      </a:r>
                      <a:r>
                        <a:rPr lang="en-US" altLang="zh-TW" sz="1200" dirty="0">
                          <a:effectLst/>
                        </a:rPr>
                        <a:t>30,000</a:t>
                      </a:r>
                      <a:r>
                        <a:rPr lang="zh-TW" altLang="en-US" sz="1200" dirty="0">
                          <a:effectLst/>
                        </a:rPr>
                        <a:t>元，</a:t>
                      </a:r>
                      <a:br>
                        <a:rPr lang="zh-TW" altLang="en-US" sz="1200" dirty="0">
                          <a:effectLst/>
                        </a:rPr>
                      </a:br>
                      <a:r>
                        <a:rPr lang="zh-TW" altLang="en-US" sz="1200" dirty="0">
                          <a:effectLst/>
                        </a:rPr>
                        <a:t>增額級距為</a:t>
                      </a:r>
                      <a:r>
                        <a:rPr lang="en-US" altLang="zh-TW" sz="1200" dirty="0">
                          <a:effectLst/>
                        </a:rPr>
                        <a:t>1,000</a:t>
                      </a:r>
                      <a:r>
                        <a:rPr lang="zh-TW" altLang="en-US" sz="1200" dirty="0">
                          <a:effectLst/>
                        </a:rPr>
                        <a:t>元。</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tc>
                  <a:txBody>
                    <a:bodyPr/>
                    <a:lstStyle/>
                    <a:p>
                      <a:pPr algn="ctr" rtl="0" fontAlgn="ctr"/>
                      <a:r>
                        <a:rPr lang="zh-TW" altLang="en-US" sz="1200" dirty="0">
                          <a:effectLst/>
                        </a:rPr>
                        <a:t>與德國第一大零售基金公司「德意志資產管理」技術合作</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2"/>
                    </a:solidFill>
                  </a:tcPr>
                </a:tc>
                <a:extLst>
                  <a:ext uri="{0D108BD9-81ED-4DB2-BD59-A6C34878D82A}">
                    <a16:rowId xmlns:a16="http://schemas.microsoft.com/office/drawing/2014/main" xmlns="" val="4283447618"/>
                  </a:ext>
                </a:extLst>
              </a:tr>
              <a:tr h="549028">
                <a:tc>
                  <a:txBody>
                    <a:bodyPr/>
                    <a:lstStyle/>
                    <a:p>
                      <a:pPr algn="ctr" rtl="0" fontAlgn="ctr"/>
                      <a:r>
                        <a:rPr lang="zh-TW" altLang="en-US" sz="1200" dirty="0">
                          <a:effectLst/>
                        </a:rPr>
                        <a:t>鉅亨投顧</a:t>
                      </a:r>
                      <a:endParaRPr lang="zh-TW" altLang="en-US" sz="1200" dirty="0">
                        <a:effectLst/>
                        <a:latin typeface="Trebuchet MS" panose="020B0603020202020204" pitchFamily="34" charset="0"/>
                      </a:endParaRPr>
                    </a:p>
                    <a:p>
                      <a:pPr algn="ctr" rtl="0" fontAlgn="ctr"/>
                      <a:r>
                        <a:rPr lang="zh-TW" altLang="en-US" sz="1200" dirty="0">
                          <a:effectLst/>
                          <a:latin typeface="Trebuchet MS" panose="020B0603020202020204" pitchFamily="34" charset="0"/>
                        </a:rPr>
                        <a:t>阿發總管</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rPr>
                        <a:t>牌告</a:t>
                      </a:r>
                      <a:r>
                        <a:rPr lang="en-US" altLang="zh-TW" sz="1200" dirty="0">
                          <a:effectLst/>
                        </a:rPr>
                        <a:t>0.15%</a:t>
                      </a:r>
                      <a:br>
                        <a:rPr lang="en-US" altLang="zh-TW" sz="1200" dirty="0">
                          <a:effectLst/>
                        </a:rPr>
                      </a:br>
                      <a:r>
                        <a:rPr lang="zh-TW" altLang="en-US" sz="1200" dirty="0">
                          <a:effectLst/>
                        </a:rPr>
                        <a:t>目前免收</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rPr>
                        <a:t>牌告 </a:t>
                      </a:r>
                      <a:r>
                        <a:rPr lang="en-US" altLang="zh-TW" sz="1200" dirty="0">
                          <a:effectLst/>
                        </a:rPr>
                        <a:t>1.2%</a:t>
                      </a:r>
                      <a:br>
                        <a:rPr lang="en-US" altLang="zh-TW" sz="1200" dirty="0">
                          <a:effectLst/>
                        </a:rPr>
                      </a:br>
                      <a:r>
                        <a:rPr lang="zh-TW" altLang="en-US" sz="1200" dirty="0">
                          <a:effectLst/>
                        </a:rPr>
                        <a:t>目前免收</a:t>
                      </a:r>
                      <a:br>
                        <a:rPr lang="zh-TW" altLang="en-US" sz="1200" dirty="0">
                          <a:effectLst/>
                        </a:rPr>
                      </a:br>
                      <a:r>
                        <a:rPr lang="en-US" altLang="zh-TW" sz="1200" dirty="0">
                          <a:effectLst/>
                        </a:rPr>
                        <a:t>(</a:t>
                      </a:r>
                      <a:r>
                        <a:rPr lang="zh-TW" altLang="en-US" sz="1200" dirty="0">
                          <a:effectLst/>
                        </a:rPr>
                        <a:t>至</a:t>
                      </a:r>
                      <a:r>
                        <a:rPr lang="en-US" altLang="zh-TW" sz="1200" dirty="0">
                          <a:effectLst/>
                        </a:rPr>
                        <a:t>2021/1/1~2021/6/30)</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rPr>
                        <a:t>首次申購</a:t>
                      </a:r>
                      <a:r>
                        <a:rPr lang="en-US" altLang="zh-TW" sz="1200" dirty="0">
                          <a:effectLst/>
                        </a:rPr>
                        <a:t>50,000</a:t>
                      </a:r>
                      <a:r>
                        <a:rPr lang="zh-TW" altLang="en-US" sz="1200" dirty="0">
                          <a:effectLst/>
                        </a:rPr>
                        <a:t>元，</a:t>
                      </a:r>
                      <a:br>
                        <a:rPr lang="zh-TW" altLang="en-US" sz="1200" dirty="0">
                          <a:effectLst/>
                        </a:rPr>
                      </a:br>
                      <a:r>
                        <a:rPr lang="zh-TW" altLang="en-US" sz="1200" dirty="0">
                          <a:effectLst/>
                        </a:rPr>
                        <a:t>增額級距為</a:t>
                      </a:r>
                      <a:r>
                        <a:rPr lang="en-US" altLang="zh-TW" sz="1200" dirty="0">
                          <a:effectLst/>
                        </a:rPr>
                        <a:t>1</a:t>
                      </a:r>
                      <a:r>
                        <a:rPr lang="zh-TW" altLang="en-US" sz="1200" dirty="0">
                          <a:effectLst/>
                        </a:rPr>
                        <a:t>元。</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ctr"/>
                      <a:r>
                        <a:rPr lang="zh-TW" altLang="en-US" sz="1200" dirty="0">
                          <a:effectLst/>
                        </a:rPr>
                        <a:t>有著以配息為目標的投資組合</a:t>
                      </a:r>
                    </a:p>
                  </a:txBody>
                  <a:tcPr marL="44450" marR="44450" marT="25400" marB="1270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xmlns="" val="3984435162"/>
                  </a:ext>
                </a:extLst>
              </a:tr>
            </a:tbl>
          </a:graphicData>
        </a:graphic>
      </p:graphicFrame>
      <p:sp>
        <p:nvSpPr>
          <p:cNvPr id="7" name="矩形 6"/>
          <p:cNvSpPr/>
          <p:nvPr/>
        </p:nvSpPr>
        <p:spPr>
          <a:xfrm>
            <a:off x="10369344" y="94490"/>
            <a:ext cx="1736373" cy="261610"/>
          </a:xfrm>
          <a:prstGeom prst="rect">
            <a:avLst/>
          </a:prstGeom>
        </p:spPr>
        <p:txBody>
          <a:bodyPr wrap="none">
            <a:spAutoFit/>
          </a:bodyPr>
          <a:lstStyle/>
          <a:p>
            <a:r>
              <a:rPr lang="zh-TW" altLang="en-US" sz="1100" b="1" dirty="0">
                <a:solidFill>
                  <a:schemeClr val="bg1">
                    <a:lumMod val="50000"/>
                  </a:schemeClr>
                </a:solidFill>
              </a:rPr>
              <a:t>市面智能投資機器人研究</a:t>
            </a:r>
            <a:endParaRPr lang="en-US" altLang="zh-CN" sz="1100" b="1" dirty="0" err="1">
              <a:solidFill>
                <a:schemeClr val="bg1">
                  <a:lumMod val="50000"/>
                </a:schemeClr>
              </a:solidFill>
            </a:endParaRPr>
          </a:p>
        </p:txBody>
      </p:sp>
      <p:sp>
        <p:nvSpPr>
          <p:cNvPr id="8" name="橢圓 7"/>
          <p:cNvSpPr/>
          <p:nvPr/>
        </p:nvSpPr>
        <p:spPr>
          <a:xfrm>
            <a:off x="10150449" y="112987"/>
            <a:ext cx="218895" cy="218895"/>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1</a:t>
            </a:r>
            <a:endParaRPr lang="zh-TW" altLang="en-US" sz="1200" dirty="0" smtClean="0">
              <a:solidFill>
                <a:srgbClr val="FFFFFF"/>
              </a:solidFill>
            </a:endParaRPr>
          </a:p>
        </p:txBody>
      </p:sp>
    </p:spTree>
    <p:custDataLst>
      <p:tags r:id="rId2"/>
    </p:custDataLst>
    <p:extLst>
      <p:ext uri="{BB962C8B-B14F-4D97-AF65-F5344CB8AC3E}">
        <p14:creationId xmlns:p14="http://schemas.microsoft.com/office/powerpoint/2010/main" val="3320491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extLst>
              <p:ext uri="{D42A27DB-BD31-4B8C-83A1-F6EECF244321}">
                <p14:modId xmlns:p14="http://schemas.microsoft.com/office/powerpoint/2010/main" val="22243204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28" name="think-cell Slide" r:id="rId6" imgW="395" imgH="396" progId="TCLayout.ActiveDocument.1">
                  <p:embed/>
                </p:oleObj>
              </mc:Choice>
              <mc:Fallback>
                <p:oleObj name="think-cell Slide" r:id="rId6" imgW="395" imgH="396" progId="TCLayout.ActiveDocument.1">
                  <p:embed/>
                  <p:pic>
                    <p:nvPicPr>
                      <p:cNvPr id="6" name="物件 5"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356100"/>
            <a:ext cx="10933200" cy="332399"/>
          </a:xfrm>
          <a:ln cap="rnd">
            <a:solidFill>
              <a:schemeClr val="bg1"/>
            </a:solidFill>
            <a:round/>
          </a:ln>
        </p:spPr>
        <p:txBody>
          <a:bodyPr vert="horz"/>
          <a:lstStyle/>
          <a:p>
            <a:r>
              <a:rPr lang="zh-TW" altLang="en-US" sz="2400" b="1" dirty="0" smtClean="0">
                <a:solidFill>
                  <a:schemeClr val="tx1"/>
                </a:solidFill>
              </a:rPr>
              <a:t>台灣各銀行、投信投顧公司理財</a:t>
            </a:r>
            <a:r>
              <a:rPr lang="zh-TW" altLang="en-US" sz="2400" b="1" dirty="0">
                <a:solidFill>
                  <a:schemeClr val="tx1"/>
                </a:solidFill>
              </a:rPr>
              <a:t>機器人</a:t>
            </a:r>
            <a:r>
              <a:rPr lang="zh-TW" altLang="en-US" sz="2400" b="1" dirty="0" smtClean="0">
                <a:solidFill>
                  <a:schemeClr val="tx1"/>
                </a:solidFill>
              </a:rPr>
              <a:t>平台使用上優缺點參考</a:t>
            </a:r>
            <a:endParaRPr lang="en-US" sz="2400" b="1" dirty="0">
              <a:solidFill>
                <a:schemeClr val="tx1"/>
              </a:solidFill>
            </a:endParaRPr>
          </a:p>
        </p:txBody>
      </p:sp>
      <p:sp>
        <p:nvSpPr>
          <p:cNvPr id="7" name="矩形 6"/>
          <p:cNvSpPr/>
          <p:nvPr/>
        </p:nvSpPr>
        <p:spPr>
          <a:xfrm>
            <a:off x="10369344" y="94490"/>
            <a:ext cx="1736373" cy="261610"/>
          </a:xfrm>
          <a:prstGeom prst="rect">
            <a:avLst/>
          </a:prstGeom>
        </p:spPr>
        <p:txBody>
          <a:bodyPr wrap="none">
            <a:spAutoFit/>
          </a:bodyPr>
          <a:lstStyle/>
          <a:p>
            <a:r>
              <a:rPr lang="zh-TW" altLang="en-US" sz="1100" b="1" dirty="0">
                <a:solidFill>
                  <a:schemeClr val="bg1">
                    <a:lumMod val="50000"/>
                  </a:schemeClr>
                </a:solidFill>
              </a:rPr>
              <a:t>市面智能投資機器人研究</a:t>
            </a:r>
            <a:endParaRPr lang="en-US" altLang="zh-CN" sz="1100" b="1" dirty="0" err="1">
              <a:solidFill>
                <a:schemeClr val="bg1">
                  <a:lumMod val="50000"/>
                </a:schemeClr>
              </a:solidFill>
            </a:endParaRPr>
          </a:p>
        </p:txBody>
      </p:sp>
      <p:sp>
        <p:nvSpPr>
          <p:cNvPr id="8" name="橢圓 7"/>
          <p:cNvSpPr/>
          <p:nvPr/>
        </p:nvSpPr>
        <p:spPr>
          <a:xfrm>
            <a:off x="10150449" y="112987"/>
            <a:ext cx="218895" cy="218895"/>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1</a:t>
            </a:r>
            <a:endParaRPr lang="zh-TW" altLang="en-US" sz="1200" dirty="0" smtClean="0">
              <a:solidFill>
                <a:srgbClr val="FFFFFF"/>
              </a:solidFill>
            </a:endParaRPr>
          </a:p>
        </p:txBody>
      </p:sp>
      <p:pic>
        <p:nvPicPr>
          <p:cNvPr id="8196" name="Picture 4" descr="境外基金│基金淨值│基金情報│富蘭克林基金理財網-基金投資理財專業顧問"/>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9406" y="811966"/>
            <a:ext cx="1286539" cy="72367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國泰世華銀行"/>
          <p:cNvPicPr>
            <a:picLocks noChangeAspect="1" noChangeArrowheads="1"/>
          </p:cNvPicPr>
          <p:nvPr/>
        </p:nvPicPr>
        <p:blipFill rotWithShape="1">
          <a:blip r:embed="rId9">
            <a:extLst>
              <a:ext uri="{28A0092B-C50C-407E-A947-70E740481C1C}">
                <a14:useLocalDpi xmlns:a14="http://schemas.microsoft.com/office/drawing/2010/main" val="0"/>
              </a:ext>
            </a:extLst>
          </a:blip>
          <a:srcRect t="22663" b="27725"/>
          <a:stretch/>
        </p:blipFill>
        <p:spPr bwMode="auto">
          <a:xfrm>
            <a:off x="3908512" y="946479"/>
            <a:ext cx="1760131" cy="523946"/>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台北富邦銀行"/>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0041" b="38805"/>
          <a:stretch/>
        </p:blipFill>
        <p:spPr bwMode="auto">
          <a:xfrm>
            <a:off x="6774344" y="1131092"/>
            <a:ext cx="1919176" cy="358739"/>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群益期(6024)冷門高殖利金融股、長年5%以上高股息@ 放長線釣大鯨魚:: 痞客邦::"/>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67600" y="968604"/>
            <a:ext cx="1037268" cy="56704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3492344" y="1631187"/>
            <a:ext cx="2523460" cy="338554"/>
          </a:xfrm>
          <a:prstGeom prst="rect">
            <a:avLst/>
          </a:prstGeom>
        </p:spPr>
        <p:txBody>
          <a:bodyPr wrap="square">
            <a:spAutoFit/>
          </a:bodyPr>
          <a:lstStyle/>
          <a:p>
            <a:pPr algn="ctr" fontAlgn="ctr"/>
            <a:r>
              <a:rPr lang="zh-TW" altLang="en-US" sz="1600" b="1" dirty="0">
                <a:latin typeface="+mn-ea"/>
              </a:rPr>
              <a:t>國泰世華</a:t>
            </a:r>
            <a:r>
              <a:rPr lang="zh-TW" altLang="en-US" sz="1600" b="1" dirty="0" smtClean="0">
                <a:latin typeface="+mn-ea"/>
              </a:rPr>
              <a:t>銀行 智能</a:t>
            </a:r>
            <a:r>
              <a:rPr lang="zh-TW" altLang="en-US" sz="1600" b="1" dirty="0">
                <a:latin typeface="+mn-ea"/>
              </a:rPr>
              <a:t>投資</a:t>
            </a:r>
          </a:p>
        </p:txBody>
      </p:sp>
      <p:sp>
        <p:nvSpPr>
          <p:cNvPr id="17" name="矩形 16"/>
          <p:cNvSpPr/>
          <p:nvPr/>
        </p:nvSpPr>
        <p:spPr>
          <a:xfrm>
            <a:off x="156003" y="1631187"/>
            <a:ext cx="3033071" cy="338554"/>
          </a:xfrm>
          <a:prstGeom prst="rect">
            <a:avLst/>
          </a:prstGeom>
        </p:spPr>
        <p:txBody>
          <a:bodyPr wrap="square">
            <a:spAutoFit/>
          </a:bodyPr>
          <a:lstStyle/>
          <a:p>
            <a:pPr algn="ctr" fontAlgn="ctr"/>
            <a:r>
              <a:rPr lang="zh-TW" altLang="en-US" sz="1600" b="1" dirty="0">
                <a:latin typeface="+mn-ea"/>
              </a:rPr>
              <a:t>富蘭克林</a:t>
            </a:r>
            <a:r>
              <a:rPr lang="zh-TW" altLang="en-US" sz="1600" b="1" dirty="0" smtClean="0">
                <a:latin typeface="+mn-ea"/>
              </a:rPr>
              <a:t>投信 國民</a:t>
            </a:r>
            <a:r>
              <a:rPr lang="zh-TW" altLang="en-US" sz="1600" b="1" dirty="0">
                <a:latin typeface="+mn-ea"/>
              </a:rPr>
              <a:t>理財機器人</a:t>
            </a:r>
          </a:p>
        </p:txBody>
      </p:sp>
      <p:sp>
        <p:nvSpPr>
          <p:cNvPr id="19" name="矩形 18"/>
          <p:cNvSpPr/>
          <p:nvPr/>
        </p:nvSpPr>
        <p:spPr>
          <a:xfrm>
            <a:off x="6397774" y="1631187"/>
            <a:ext cx="2523460" cy="338554"/>
          </a:xfrm>
          <a:prstGeom prst="rect">
            <a:avLst/>
          </a:prstGeom>
        </p:spPr>
        <p:txBody>
          <a:bodyPr wrap="square">
            <a:spAutoFit/>
          </a:bodyPr>
          <a:lstStyle/>
          <a:p>
            <a:pPr algn="ctr" fontAlgn="ctr"/>
            <a:r>
              <a:rPr lang="zh-TW" altLang="en-US" sz="1600" b="1" dirty="0">
                <a:latin typeface="+mn-ea"/>
              </a:rPr>
              <a:t>台北富邦</a:t>
            </a:r>
            <a:r>
              <a:rPr lang="zh-TW" altLang="en-US" sz="1600" b="1" dirty="0" smtClean="0">
                <a:latin typeface="+mn-ea"/>
              </a:rPr>
              <a:t>銀行 奈</a:t>
            </a:r>
            <a:r>
              <a:rPr lang="zh-TW" altLang="en-US" sz="1600" b="1" dirty="0">
                <a:latin typeface="+mn-ea"/>
              </a:rPr>
              <a:t>米投</a:t>
            </a:r>
          </a:p>
        </p:txBody>
      </p:sp>
      <p:sp>
        <p:nvSpPr>
          <p:cNvPr id="20" name="矩形 19"/>
          <p:cNvSpPr/>
          <p:nvPr/>
        </p:nvSpPr>
        <p:spPr>
          <a:xfrm>
            <a:off x="9224504" y="1631187"/>
            <a:ext cx="2523460" cy="338554"/>
          </a:xfrm>
          <a:prstGeom prst="rect">
            <a:avLst/>
          </a:prstGeom>
        </p:spPr>
        <p:txBody>
          <a:bodyPr wrap="square">
            <a:spAutoFit/>
          </a:bodyPr>
          <a:lstStyle/>
          <a:p>
            <a:pPr algn="ctr" fontAlgn="ctr"/>
            <a:r>
              <a:rPr lang="zh-TW" altLang="en-US" sz="1600" b="1" dirty="0" smtClean="0">
                <a:latin typeface="+mn-ea"/>
              </a:rPr>
              <a:t>群益投信 金</a:t>
            </a:r>
            <a:r>
              <a:rPr lang="zh-TW" altLang="en-US" sz="1600" b="1" dirty="0">
                <a:latin typeface="+mn-ea"/>
              </a:rPr>
              <a:t>智動</a:t>
            </a:r>
          </a:p>
        </p:txBody>
      </p:sp>
      <p:pic>
        <p:nvPicPr>
          <p:cNvPr id="21" name="圖片 20"/>
          <p:cNvPicPr>
            <a:picLocks noChangeAspect="1"/>
          </p:cNvPicPr>
          <p:nvPr/>
        </p:nvPicPr>
        <p:blipFill rotWithShape="1">
          <a:blip r:embed="rId12"/>
          <a:srcRect l="16786" t="18272" r="17242" b="7406"/>
          <a:stretch/>
        </p:blipFill>
        <p:spPr>
          <a:xfrm>
            <a:off x="195353" y="2912429"/>
            <a:ext cx="2854646" cy="1808944"/>
          </a:xfrm>
          <a:prstGeom prst="rect">
            <a:avLst/>
          </a:prstGeom>
        </p:spPr>
      </p:pic>
      <p:pic>
        <p:nvPicPr>
          <p:cNvPr id="22" name="圖片 21"/>
          <p:cNvPicPr>
            <a:picLocks noChangeAspect="1"/>
          </p:cNvPicPr>
          <p:nvPr/>
        </p:nvPicPr>
        <p:blipFill rotWithShape="1">
          <a:blip r:embed="rId13"/>
          <a:srcRect l="28226" t="20371" r="30980" b="34197"/>
          <a:stretch/>
        </p:blipFill>
        <p:spPr>
          <a:xfrm>
            <a:off x="3319513" y="2897426"/>
            <a:ext cx="2746685" cy="1840619"/>
          </a:xfrm>
          <a:prstGeom prst="rect">
            <a:avLst/>
          </a:prstGeom>
        </p:spPr>
      </p:pic>
      <p:pic>
        <p:nvPicPr>
          <p:cNvPr id="23" name="圖片 22"/>
          <p:cNvPicPr>
            <a:picLocks noChangeAspect="1"/>
          </p:cNvPicPr>
          <p:nvPr/>
        </p:nvPicPr>
        <p:blipFill rotWithShape="1">
          <a:blip r:embed="rId14"/>
          <a:srcRect l="1945" t="27026" r="66667" b="9573"/>
          <a:stretch/>
        </p:blipFill>
        <p:spPr>
          <a:xfrm>
            <a:off x="6527158" y="2917558"/>
            <a:ext cx="2264691" cy="2573079"/>
          </a:xfrm>
          <a:prstGeom prst="rect">
            <a:avLst/>
          </a:prstGeom>
        </p:spPr>
      </p:pic>
      <p:pic>
        <p:nvPicPr>
          <p:cNvPr id="24" name="圖片 23"/>
          <p:cNvPicPr>
            <a:picLocks noChangeAspect="1"/>
          </p:cNvPicPr>
          <p:nvPr/>
        </p:nvPicPr>
        <p:blipFill rotWithShape="1">
          <a:blip r:embed="rId15"/>
          <a:srcRect l="6945" t="27284" r="56667" b="10247"/>
          <a:stretch/>
        </p:blipFill>
        <p:spPr>
          <a:xfrm>
            <a:off x="9152607" y="2897426"/>
            <a:ext cx="2706309" cy="2613344"/>
          </a:xfrm>
          <a:prstGeom prst="rect">
            <a:avLst/>
          </a:prstGeom>
        </p:spPr>
      </p:pic>
      <p:sp>
        <p:nvSpPr>
          <p:cNvPr id="25" name="等腰三角形 24">
            <a:extLst>
              <a:ext uri="{FF2B5EF4-FFF2-40B4-BE49-F238E27FC236}">
                <a16:creationId xmlns:a16="http://schemas.microsoft.com/office/drawing/2014/main" xmlns="" id="{D47A9D0E-E5D7-4FCB-8B11-B6561993F80B}"/>
              </a:ext>
            </a:extLst>
          </p:cNvPr>
          <p:cNvSpPr/>
          <p:nvPr/>
        </p:nvSpPr>
        <p:spPr bwMode="auto">
          <a:xfrm flipV="1">
            <a:off x="195353" y="4924113"/>
            <a:ext cx="2746685" cy="243309"/>
          </a:xfrm>
          <a:prstGeom prst="triangle">
            <a:avLst>
              <a:gd name="adj" fmla="val 49605"/>
            </a:avLst>
          </a:prstGeom>
          <a:solidFill>
            <a:schemeClr val="accent5">
              <a:lumMod val="20000"/>
              <a:lumOff val="8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2000" dirty="0">
              <a:solidFill>
                <a:schemeClr val="bg1"/>
              </a:solidFill>
            </a:endParaRPr>
          </a:p>
        </p:txBody>
      </p:sp>
      <p:sp>
        <p:nvSpPr>
          <p:cNvPr id="26" name="等腰三角形 25">
            <a:extLst>
              <a:ext uri="{FF2B5EF4-FFF2-40B4-BE49-F238E27FC236}">
                <a16:creationId xmlns:a16="http://schemas.microsoft.com/office/drawing/2014/main" xmlns="" id="{D47A9D0E-E5D7-4FCB-8B11-B6561993F80B}"/>
              </a:ext>
            </a:extLst>
          </p:cNvPr>
          <p:cNvSpPr/>
          <p:nvPr/>
        </p:nvSpPr>
        <p:spPr bwMode="auto">
          <a:xfrm flipV="1">
            <a:off x="3319513" y="4924113"/>
            <a:ext cx="2746685" cy="243309"/>
          </a:xfrm>
          <a:prstGeom prst="triangle">
            <a:avLst>
              <a:gd name="adj" fmla="val 49605"/>
            </a:avLst>
          </a:prstGeom>
          <a:solidFill>
            <a:schemeClr val="accent5">
              <a:lumMod val="20000"/>
              <a:lumOff val="8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2000" dirty="0">
              <a:solidFill>
                <a:schemeClr val="bg1"/>
              </a:solidFill>
            </a:endParaRPr>
          </a:p>
        </p:txBody>
      </p:sp>
      <p:sp>
        <p:nvSpPr>
          <p:cNvPr id="27" name="等腰三角形 26">
            <a:extLst>
              <a:ext uri="{FF2B5EF4-FFF2-40B4-BE49-F238E27FC236}">
                <a16:creationId xmlns:a16="http://schemas.microsoft.com/office/drawing/2014/main" xmlns="" id="{D47A9D0E-E5D7-4FCB-8B11-B6561993F80B}"/>
              </a:ext>
            </a:extLst>
          </p:cNvPr>
          <p:cNvSpPr/>
          <p:nvPr/>
        </p:nvSpPr>
        <p:spPr bwMode="auto">
          <a:xfrm flipV="1">
            <a:off x="6257644" y="5564207"/>
            <a:ext cx="2746685" cy="243309"/>
          </a:xfrm>
          <a:prstGeom prst="triangle">
            <a:avLst>
              <a:gd name="adj" fmla="val 49605"/>
            </a:avLst>
          </a:prstGeom>
          <a:solidFill>
            <a:schemeClr val="accent5">
              <a:lumMod val="20000"/>
              <a:lumOff val="8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2000" dirty="0">
              <a:solidFill>
                <a:schemeClr val="bg1"/>
              </a:solidFill>
            </a:endParaRPr>
          </a:p>
        </p:txBody>
      </p:sp>
      <p:sp>
        <p:nvSpPr>
          <p:cNvPr id="28" name="等腰三角形 27">
            <a:extLst>
              <a:ext uri="{FF2B5EF4-FFF2-40B4-BE49-F238E27FC236}">
                <a16:creationId xmlns:a16="http://schemas.microsoft.com/office/drawing/2014/main" xmlns="" id="{D47A9D0E-E5D7-4FCB-8B11-B6561993F80B}"/>
              </a:ext>
            </a:extLst>
          </p:cNvPr>
          <p:cNvSpPr/>
          <p:nvPr/>
        </p:nvSpPr>
        <p:spPr bwMode="auto">
          <a:xfrm flipV="1">
            <a:off x="9004329" y="5564207"/>
            <a:ext cx="2746685" cy="243309"/>
          </a:xfrm>
          <a:prstGeom prst="triangle">
            <a:avLst>
              <a:gd name="adj" fmla="val 49605"/>
            </a:avLst>
          </a:prstGeom>
          <a:solidFill>
            <a:schemeClr val="accent5">
              <a:lumMod val="20000"/>
              <a:lumOff val="8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2000" dirty="0">
              <a:solidFill>
                <a:schemeClr val="bg1"/>
              </a:solidFill>
            </a:endParaRPr>
          </a:p>
        </p:txBody>
      </p:sp>
      <p:sp>
        <p:nvSpPr>
          <p:cNvPr id="14" name="矩形 13"/>
          <p:cNvSpPr/>
          <p:nvPr/>
        </p:nvSpPr>
        <p:spPr>
          <a:xfrm>
            <a:off x="271513" y="2042394"/>
            <a:ext cx="2778486" cy="830997"/>
          </a:xfrm>
          <a:prstGeom prst="rect">
            <a:avLst/>
          </a:prstGeom>
        </p:spPr>
        <p:txBody>
          <a:bodyPr wrap="square">
            <a:spAutoFit/>
          </a:bodyPr>
          <a:lstStyle/>
          <a:p>
            <a:r>
              <a:rPr lang="zh-TW" altLang="en-US" sz="1600" dirty="0"/>
              <a:t>缺乏其他選擇，沒有投組的介紹與連結，缺乏</a:t>
            </a:r>
            <a:r>
              <a:rPr lang="en-US" altLang="zh-TW" sz="1600" dirty="0"/>
              <a:t>call to action </a:t>
            </a:r>
            <a:r>
              <a:rPr lang="zh-TW" altLang="en-US" sz="1600" dirty="0"/>
              <a:t>的相關策略</a:t>
            </a:r>
          </a:p>
        </p:txBody>
      </p:sp>
      <p:sp>
        <p:nvSpPr>
          <p:cNvPr id="15" name="矩形 14"/>
          <p:cNvSpPr/>
          <p:nvPr/>
        </p:nvSpPr>
        <p:spPr>
          <a:xfrm>
            <a:off x="3317514" y="2042394"/>
            <a:ext cx="2778486" cy="830997"/>
          </a:xfrm>
          <a:prstGeom prst="rect">
            <a:avLst/>
          </a:prstGeom>
        </p:spPr>
        <p:txBody>
          <a:bodyPr wrap="square">
            <a:spAutoFit/>
          </a:bodyPr>
          <a:lstStyle/>
          <a:p>
            <a:r>
              <a:rPr lang="zh-TW" altLang="en-US" sz="1600" dirty="0"/>
              <a:t>短期</a:t>
            </a:r>
            <a:r>
              <a:rPr lang="en-US" altLang="zh-TW" sz="1600" dirty="0"/>
              <a:t>/ </a:t>
            </a:r>
            <a:r>
              <a:rPr lang="zh-TW" altLang="en-US" sz="1600" dirty="0"/>
              <a:t>中期</a:t>
            </a:r>
            <a:r>
              <a:rPr lang="en-US" altLang="zh-TW" sz="1600" dirty="0"/>
              <a:t>/ </a:t>
            </a:r>
            <a:r>
              <a:rPr lang="zh-TW" altLang="en-US" sz="1600" dirty="0"/>
              <a:t>長期的定義不夠明確</a:t>
            </a:r>
            <a:r>
              <a:rPr lang="en-US" altLang="zh-TW" sz="1600" dirty="0"/>
              <a:t>/ </a:t>
            </a:r>
            <a:r>
              <a:rPr lang="zh-TW" altLang="en-US" sz="1600" dirty="0"/>
              <a:t>投資態度的定義不夠明確</a:t>
            </a:r>
          </a:p>
        </p:txBody>
      </p:sp>
      <p:sp>
        <p:nvSpPr>
          <p:cNvPr id="16" name="矩形 15"/>
          <p:cNvSpPr/>
          <p:nvPr/>
        </p:nvSpPr>
        <p:spPr>
          <a:xfrm>
            <a:off x="271513" y="5273749"/>
            <a:ext cx="2778486" cy="1201479"/>
          </a:xfrm>
          <a:prstGeom prst="rect">
            <a:avLst/>
          </a:prstGeom>
          <a:solidFill>
            <a:srgbClr val="F1D1C9"/>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rPr>
              <a:t>投組呈現上加入基金的連結，讓使用者能夠更快速了解投組內容</a:t>
            </a:r>
          </a:p>
        </p:txBody>
      </p:sp>
      <p:sp>
        <p:nvSpPr>
          <p:cNvPr id="33" name="矩形 32"/>
          <p:cNvSpPr/>
          <p:nvPr/>
        </p:nvSpPr>
        <p:spPr>
          <a:xfrm>
            <a:off x="3287712" y="5273749"/>
            <a:ext cx="2778486" cy="1201479"/>
          </a:xfrm>
          <a:prstGeom prst="rect">
            <a:avLst/>
          </a:prstGeom>
          <a:solidFill>
            <a:srgbClr val="F1D1C9"/>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rPr>
              <a:t>機器人題目設計成投資時間，並且用其他方式確認投資人的風險等級</a:t>
            </a:r>
          </a:p>
        </p:txBody>
      </p:sp>
      <p:sp>
        <p:nvSpPr>
          <p:cNvPr id="34" name="矩形 33"/>
          <p:cNvSpPr/>
          <p:nvPr/>
        </p:nvSpPr>
        <p:spPr>
          <a:xfrm>
            <a:off x="6344689" y="2042394"/>
            <a:ext cx="2778486" cy="584775"/>
          </a:xfrm>
          <a:prstGeom prst="rect">
            <a:avLst/>
          </a:prstGeom>
        </p:spPr>
        <p:txBody>
          <a:bodyPr wrap="square">
            <a:spAutoFit/>
          </a:bodyPr>
          <a:lstStyle/>
          <a:p>
            <a:r>
              <a:rPr lang="zh-TW" altLang="en-US" sz="1600" dirty="0" smtClean="0"/>
              <a:t>加入</a:t>
            </a:r>
            <a:r>
              <a:rPr lang="en-US" altLang="zh-TW" sz="1600" dirty="0" smtClean="0"/>
              <a:t>”</a:t>
            </a:r>
            <a:r>
              <a:rPr lang="zh-TW" altLang="en-US" sz="1600" dirty="0" smtClean="0"/>
              <a:t>不同的投資目標</a:t>
            </a:r>
            <a:r>
              <a:rPr lang="en-US" altLang="zh-TW" sz="1600" dirty="0" smtClean="0"/>
              <a:t>”</a:t>
            </a:r>
            <a:r>
              <a:rPr lang="zh-TW" altLang="en-US" sz="1600" dirty="0" smtClean="0"/>
              <a:t>此要素曾加風險計算多元性</a:t>
            </a:r>
            <a:endParaRPr lang="zh-TW" altLang="en-US" sz="1600" dirty="0"/>
          </a:p>
        </p:txBody>
      </p:sp>
      <p:sp>
        <p:nvSpPr>
          <p:cNvPr id="35" name="矩形 34"/>
          <p:cNvSpPr/>
          <p:nvPr/>
        </p:nvSpPr>
        <p:spPr>
          <a:xfrm>
            <a:off x="9116518" y="2042394"/>
            <a:ext cx="2778486" cy="584775"/>
          </a:xfrm>
          <a:prstGeom prst="rect">
            <a:avLst/>
          </a:prstGeom>
        </p:spPr>
        <p:txBody>
          <a:bodyPr wrap="square">
            <a:spAutoFit/>
          </a:bodyPr>
          <a:lstStyle/>
          <a:p>
            <a:r>
              <a:rPr lang="zh-TW" altLang="en-US" sz="1600" dirty="0" smtClean="0"/>
              <a:t>提供投資人多種不同的投資組合建議，曾加選項多元性</a:t>
            </a:r>
            <a:endParaRPr lang="zh-TW" altLang="en-US" sz="1600" dirty="0"/>
          </a:p>
        </p:txBody>
      </p:sp>
      <p:sp>
        <p:nvSpPr>
          <p:cNvPr id="36" name="矩形 35"/>
          <p:cNvSpPr/>
          <p:nvPr/>
        </p:nvSpPr>
        <p:spPr>
          <a:xfrm>
            <a:off x="6220159" y="5881086"/>
            <a:ext cx="2778486" cy="594142"/>
          </a:xfrm>
          <a:prstGeom prst="rect">
            <a:avLst/>
          </a:prstGeom>
          <a:solidFill>
            <a:srgbClr val="F1D1C9"/>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rPr>
              <a:t>機器人題目加入</a:t>
            </a:r>
            <a:r>
              <a:rPr lang="en-US" altLang="zh-TW" sz="1400" b="1" dirty="0" smtClean="0">
                <a:solidFill>
                  <a:schemeClr val="tx1"/>
                </a:solidFill>
              </a:rPr>
              <a:t>“</a:t>
            </a:r>
            <a:r>
              <a:rPr lang="zh-TW" altLang="en-US" sz="1400" b="1" dirty="0" smtClean="0">
                <a:solidFill>
                  <a:schemeClr val="tx1"/>
                </a:solidFill>
              </a:rPr>
              <a:t>投資目標</a:t>
            </a:r>
            <a:r>
              <a:rPr lang="en-US" altLang="zh-TW" sz="1400" b="1" dirty="0" smtClean="0">
                <a:solidFill>
                  <a:schemeClr val="tx1"/>
                </a:solidFill>
              </a:rPr>
              <a:t>”</a:t>
            </a:r>
            <a:endParaRPr lang="zh-TW" altLang="en-US" sz="1400" b="1" dirty="0" smtClean="0">
              <a:solidFill>
                <a:schemeClr val="tx1"/>
              </a:solidFill>
            </a:endParaRPr>
          </a:p>
        </p:txBody>
      </p:sp>
      <p:sp>
        <p:nvSpPr>
          <p:cNvPr id="37" name="矩形 36"/>
          <p:cNvSpPr/>
          <p:nvPr/>
        </p:nvSpPr>
        <p:spPr>
          <a:xfrm>
            <a:off x="9096991" y="5881086"/>
            <a:ext cx="2778486" cy="594142"/>
          </a:xfrm>
          <a:prstGeom prst="rect">
            <a:avLst/>
          </a:prstGeom>
          <a:solidFill>
            <a:srgbClr val="F1D1C9"/>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rPr>
              <a:t>投</a:t>
            </a:r>
            <a:r>
              <a:rPr lang="zh-TW" altLang="en-US" sz="1400" b="1" dirty="0">
                <a:solidFill>
                  <a:schemeClr val="tx1"/>
                </a:solidFill>
              </a:rPr>
              <a:t>組</a:t>
            </a:r>
            <a:r>
              <a:rPr lang="zh-TW" altLang="en-US" sz="1400" b="1" dirty="0" smtClean="0">
                <a:solidFill>
                  <a:schemeClr val="tx1"/>
                </a:solidFill>
              </a:rPr>
              <a:t>結果呈現上提供更詳細的投組介紹與基金連結</a:t>
            </a:r>
          </a:p>
        </p:txBody>
      </p:sp>
      <p:sp>
        <p:nvSpPr>
          <p:cNvPr id="18" name="矩形 17"/>
          <p:cNvSpPr/>
          <p:nvPr/>
        </p:nvSpPr>
        <p:spPr>
          <a:xfrm>
            <a:off x="6220159" y="946479"/>
            <a:ext cx="5885558" cy="5730768"/>
          </a:xfrm>
          <a:prstGeom prst="rect">
            <a:avLst/>
          </a:prstGeom>
          <a:solidFill>
            <a:schemeClr val="bg1">
              <a:alpha val="78000"/>
            </a:schemeClr>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Tree>
    <p:custDataLst>
      <p:tags r:id="rId2"/>
    </p:custDataLst>
    <p:extLst>
      <p:ext uri="{BB962C8B-B14F-4D97-AF65-F5344CB8AC3E}">
        <p14:creationId xmlns:p14="http://schemas.microsoft.com/office/powerpoint/2010/main" val="3761749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40" name="think-cell Slide" r:id="rId6" imgW="395" imgH="396" progId="TCLayout.ActiveDocument.1">
                  <p:embed/>
                </p:oleObj>
              </mc:Choice>
              <mc:Fallback>
                <p:oleObj name="think-cell Slide" r:id="rId6" imgW="395" imgH="396" progId="TCLayout.ActiveDocument.1">
                  <p:embed/>
                  <p:pic>
                    <p:nvPicPr>
                      <p:cNvPr id="6" name="物件 5"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356100"/>
            <a:ext cx="10933200" cy="332399"/>
          </a:xfrm>
          <a:ln cap="rnd">
            <a:noFill/>
            <a:round/>
          </a:ln>
        </p:spPr>
        <p:txBody>
          <a:bodyPr vert="horz"/>
          <a:lstStyle/>
          <a:p>
            <a:r>
              <a:rPr lang="zh-TW" altLang="en-US" sz="2400" b="1" dirty="0" smtClean="0">
                <a:solidFill>
                  <a:schemeClr val="tx1"/>
                </a:solidFill>
              </a:rPr>
              <a:t>台灣各銀行、投信投顧公司理財</a:t>
            </a:r>
            <a:r>
              <a:rPr lang="zh-TW" altLang="en-US" sz="2400" b="1" dirty="0">
                <a:solidFill>
                  <a:schemeClr val="tx1"/>
                </a:solidFill>
              </a:rPr>
              <a:t>機器人</a:t>
            </a:r>
            <a:r>
              <a:rPr lang="zh-TW" altLang="en-US" sz="2400" b="1" dirty="0" smtClean="0">
                <a:solidFill>
                  <a:schemeClr val="tx1"/>
                </a:solidFill>
              </a:rPr>
              <a:t>平台使用上優缺點參考</a:t>
            </a:r>
            <a:endParaRPr lang="en-US" sz="2400" b="1" dirty="0">
              <a:solidFill>
                <a:schemeClr val="tx1"/>
              </a:solidFill>
            </a:endParaRPr>
          </a:p>
        </p:txBody>
      </p:sp>
      <p:sp>
        <p:nvSpPr>
          <p:cNvPr id="7" name="矩形 6"/>
          <p:cNvSpPr/>
          <p:nvPr/>
        </p:nvSpPr>
        <p:spPr>
          <a:xfrm>
            <a:off x="10369344" y="94490"/>
            <a:ext cx="1736373" cy="261610"/>
          </a:xfrm>
          <a:prstGeom prst="rect">
            <a:avLst/>
          </a:prstGeom>
        </p:spPr>
        <p:txBody>
          <a:bodyPr wrap="none">
            <a:spAutoFit/>
          </a:bodyPr>
          <a:lstStyle/>
          <a:p>
            <a:r>
              <a:rPr lang="zh-TW" altLang="en-US" sz="1100" b="1" dirty="0">
                <a:solidFill>
                  <a:schemeClr val="bg1">
                    <a:lumMod val="50000"/>
                  </a:schemeClr>
                </a:solidFill>
              </a:rPr>
              <a:t>市面智能投資機器人研究</a:t>
            </a:r>
            <a:endParaRPr lang="en-US" altLang="zh-CN" sz="1100" b="1" dirty="0" err="1">
              <a:solidFill>
                <a:schemeClr val="bg1">
                  <a:lumMod val="50000"/>
                </a:schemeClr>
              </a:solidFill>
            </a:endParaRPr>
          </a:p>
        </p:txBody>
      </p:sp>
      <p:sp>
        <p:nvSpPr>
          <p:cNvPr id="8" name="橢圓 7"/>
          <p:cNvSpPr/>
          <p:nvPr/>
        </p:nvSpPr>
        <p:spPr>
          <a:xfrm>
            <a:off x="10150449" y="112987"/>
            <a:ext cx="218895" cy="218895"/>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1</a:t>
            </a:r>
            <a:endParaRPr lang="zh-TW" altLang="en-US" sz="1200" dirty="0" smtClean="0">
              <a:solidFill>
                <a:srgbClr val="FFFFFF"/>
              </a:solidFill>
            </a:endParaRPr>
          </a:p>
        </p:txBody>
      </p:sp>
      <p:pic>
        <p:nvPicPr>
          <p:cNvPr id="8196" name="Picture 4" descr="境外基金│基金淨值│基金情報│富蘭克林基金理財網-基金投資理財專業顧問"/>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9406" y="811966"/>
            <a:ext cx="1286539" cy="72367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國泰世華銀行"/>
          <p:cNvPicPr>
            <a:picLocks noChangeAspect="1" noChangeArrowheads="1"/>
          </p:cNvPicPr>
          <p:nvPr/>
        </p:nvPicPr>
        <p:blipFill rotWithShape="1">
          <a:blip r:embed="rId9">
            <a:extLst>
              <a:ext uri="{28A0092B-C50C-407E-A947-70E740481C1C}">
                <a14:useLocalDpi xmlns:a14="http://schemas.microsoft.com/office/drawing/2010/main" val="0"/>
              </a:ext>
            </a:extLst>
          </a:blip>
          <a:srcRect t="22663" b="27725"/>
          <a:stretch/>
        </p:blipFill>
        <p:spPr bwMode="auto">
          <a:xfrm>
            <a:off x="3908512" y="946479"/>
            <a:ext cx="1760131" cy="523946"/>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台北富邦銀行"/>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30041" b="38805"/>
          <a:stretch/>
        </p:blipFill>
        <p:spPr bwMode="auto">
          <a:xfrm>
            <a:off x="6774344" y="1131092"/>
            <a:ext cx="1919176" cy="358739"/>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群益期(6024)冷門高殖利金融股、長年5%以上高股息@ 放長線釣大鯨魚:: 痞客邦::"/>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67600" y="968604"/>
            <a:ext cx="1037268" cy="56704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3492344" y="1631187"/>
            <a:ext cx="2523460" cy="338554"/>
          </a:xfrm>
          <a:prstGeom prst="rect">
            <a:avLst/>
          </a:prstGeom>
        </p:spPr>
        <p:txBody>
          <a:bodyPr wrap="square">
            <a:spAutoFit/>
          </a:bodyPr>
          <a:lstStyle/>
          <a:p>
            <a:pPr algn="ctr" fontAlgn="ctr"/>
            <a:r>
              <a:rPr lang="zh-TW" altLang="en-US" sz="1600" b="1" dirty="0">
                <a:latin typeface="+mn-ea"/>
              </a:rPr>
              <a:t>國泰世華</a:t>
            </a:r>
            <a:r>
              <a:rPr lang="zh-TW" altLang="en-US" sz="1600" b="1" dirty="0" smtClean="0">
                <a:latin typeface="+mn-ea"/>
              </a:rPr>
              <a:t>銀行 智能</a:t>
            </a:r>
            <a:r>
              <a:rPr lang="zh-TW" altLang="en-US" sz="1600" b="1" dirty="0">
                <a:latin typeface="+mn-ea"/>
              </a:rPr>
              <a:t>投資</a:t>
            </a:r>
          </a:p>
        </p:txBody>
      </p:sp>
      <p:sp>
        <p:nvSpPr>
          <p:cNvPr id="17" name="矩形 16"/>
          <p:cNvSpPr/>
          <p:nvPr/>
        </p:nvSpPr>
        <p:spPr>
          <a:xfrm>
            <a:off x="156003" y="1631187"/>
            <a:ext cx="3033071" cy="338554"/>
          </a:xfrm>
          <a:prstGeom prst="rect">
            <a:avLst/>
          </a:prstGeom>
        </p:spPr>
        <p:txBody>
          <a:bodyPr wrap="square">
            <a:spAutoFit/>
          </a:bodyPr>
          <a:lstStyle/>
          <a:p>
            <a:pPr algn="ctr" fontAlgn="ctr"/>
            <a:r>
              <a:rPr lang="zh-TW" altLang="en-US" sz="1600" b="1" dirty="0">
                <a:latin typeface="+mn-ea"/>
              </a:rPr>
              <a:t>富蘭克林</a:t>
            </a:r>
            <a:r>
              <a:rPr lang="zh-TW" altLang="en-US" sz="1600" b="1" dirty="0" smtClean="0">
                <a:latin typeface="+mn-ea"/>
              </a:rPr>
              <a:t>投信 國民</a:t>
            </a:r>
            <a:r>
              <a:rPr lang="zh-TW" altLang="en-US" sz="1600" b="1" dirty="0">
                <a:latin typeface="+mn-ea"/>
              </a:rPr>
              <a:t>理財機器人</a:t>
            </a:r>
          </a:p>
        </p:txBody>
      </p:sp>
      <p:sp>
        <p:nvSpPr>
          <p:cNvPr id="19" name="矩形 18"/>
          <p:cNvSpPr/>
          <p:nvPr/>
        </p:nvSpPr>
        <p:spPr>
          <a:xfrm>
            <a:off x="6397774" y="1631187"/>
            <a:ext cx="2523460" cy="338554"/>
          </a:xfrm>
          <a:prstGeom prst="rect">
            <a:avLst/>
          </a:prstGeom>
        </p:spPr>
        <p:txBody>
          <a:bodyPr wrap="square">
            <a:spAutoFit/>
          </a:bodyPr>
          <a:lstStyle/>
          <a:p>
            <a:pPr algn="ctr" fontAlgn="ctr"/>
            <a:r>
              <a:rPr lang="zh-TW" altLang="en-US" sz="1600" b="1" dirty="0">
                <a:latin typeface="+mn-ea"/>
              </a:rPr>
              <a:t>台北富邦</a:t>
            </a:r>
            <a:r>
              <a:rPr lang="zh-TW" altLang="en-US" sz="1600" b="1" dirty="0" smtClean="0">
                <a:latin typeface="+mn-ea"/>
              </a:rPr>
              <a:t>銀行 奈</a:t>
            </a:r>
            <a:r>
              <a:rPr lang="zh-TW" altLang="en-US" sz="1600" b="1" dirty="0">
                <a:latin typeface="+mn-ea"/>
              </a:rPr>
              <a:t>米投</a:t>
            </a:r>
          </a:p>
        </p:txBody>
      </p:sp>
      <p:sp>
        <p:nvSpPr>
          <p:cNvPr id="20" name="矩形 19"/>
          <p:cNvSpPr/>
          <p:nvPr/>
        </p:nvSpPr>
        <p:spPr>
          <a:xfrm>
            <a:off x="9224504" y="1631187"/>
            <a:ext cx="2523460" cy="338554"/>
          </a:xfrm>
          <a:prstGeom prst="rect">
            <a:avLst/>
          </a:prstGeom>
        </p:spPr>
        <p:txBody>
          <a:bodyPr wrap="square">
            <a:spAutoFit/>
          </a:bodyPr>
          <a:lstStyle/>
          <a:p>
            <a:pPr algn="ctr" fontAlgn="ctr"/>
            <a:r>
              <a:rPr lang="zh-TW" altLang="en-US" sz="1600" b="1" dirty="0" smtClean="0">
                <a:latin typeface="+mn-ea"/>
              </a:rPr>
              <a:t>群益投信 金</a:t>
            </a:r>
            <a:r>
              <a:rPr lang="zh-TW" altLang="en-US" sz="1600" b="1" dirty="0">
                <a:latin typeface="+mn-ea"/>
              </a:rPr>
              <a:t>智動</a:t>
            </a:r>
          </a:p>
        </p:txBody>
      </p:sp>
      <p:pic>
        <p:nvPicPr>
          <p:cNvPr id="21" name="圖片 20"/>
          <p:cNvPicPr>
            <a:picLocks noChangeAspect="1"/>
          </p:cNvPicPr>
          <p:nvPr/>
        </p:nvPicPr>
        <p:blipFill rotWithShape="1">
          <a:blip r:embed="rId12"/>
          <a:srcRect l="16786" t="18272" r="17242" b="7406"/>
          <a:stretch/>
        </p:blipFill>
        <p:spPr>
          <a:xfrm>
            <a:off x="195353" y="2912429"/>
            <a:ext cx="2854646" cy="1808944"/>
          </a:xfrm>
          <a:prstGeom prst="rect">
            <a:avLst/>
          </a:prstGeom>
        </p:spPr>
      </p:pic>
      <p:pic>
        <p:nvPicPr>
          <p:cNvPr id="22" name="圖片 21"/>
          <p:cNvPicPr>
            <a:picLocks noChangeAspect="1"/>
          </p:cNvPicPr>
          <p:nvPr/>
        </p:nvPicPr>
        <p:blipFill rotWithShape="1">
          <a:blip r:embed="rId13"/>
          <a:srcRect l="28226" t="20371" r="30980" b="34197"/>
          <a:stretch/>
        </p:blipFill>
        <p:spPr>
          <a:xfrm>
            <a:off x="3319513" y="2897426"/>
            <a:ext cx="2776487" cy="1840619"/>
          </a:xfrm>
          <a:prstGeom prst="rect">
            <a:avLst/>
          </a:prstGeom>
        </p:spPr>
      </p:pic>
      <p:pic>
        <p:nvPicPr>
          <p:cNvPr id="23" name="圖片 22"/>
          <p:cNvPicPr>
            <a:picLocks noChangeAspect="1"/>
          </p:cNvPicPr>
          <p:nvPr/>
        </p:nvPicPr>
        <p:blipFill rotWithShape="1">
          <a:blip r:embed="rId14"/>
          <a:srcRect l="1945" t="27026" r="66667" b="9573"/>
          <a:stretch/>
        </p:blipFill>
        <p:spPr>
          <a:xfrm>
            <a:off x="6527158" y="2917558"/>
            <a:ext cx="2264691" cy="2573079"/>
          </a:xfrm>
          <a:prstGeom prst="rect">
            <a:avLst/>
          </a:prstGeom>
        </p:spPr>
      </p:pic>
      <p:pic>
        <p:nvPicPr>
          <p:cNvPr id="24" name="圖片 23"/>
          <p:cNvPicPr>
            <a:picLocks noChangeAspect="1"/>
          </p:cNvPicPr>
          <p:nvPr/>
        </p:nvPicPr>
        <p:blipFill rotWithShape="1">
          <a:blip r:embed="rId15"/>
          <a:srcRect l="6945" t="27284" r="56667" b="10247"/>
          <a:stretch/>
        </p:blipFill>
        <p:spPr>
          <a:xfrm>
            <a:off x="9152607" y="2897426"/>
            <a:ext cx="2706309" cy="2613344"/>
          </a:xfrm>
          <a:prstGeom prst="rect">
            <a:avLst/>
          </a:prstGeom>
        </p:spPr>
      </p:pic>
      <p:sp>
        <p:nvSpPr>
          <p:cNvPr id="25" name="等腰三角形 24">
            <a:extLst>
              <a:ext uri="{FF2B5EF4-FFF2-40B4-BE49-F238E27FC236}">
                <a16:creationId xmlns:a16="http://schemas.microsoft.com/office/drawing/2014/main" xmlns="" id="{D47A9D0E-E5D7-4FCB-8B11-B6561993F80B}"/>
              </a:ext>
            </a:extLst>
          </p:cNvPr>
          <p:cNvSpPr/>
          <p:nvPr/>
        </p:nvSpPr>
        <p:spPr bwMode="auto">
          <a:xfrm flipV="1">
            <a:off x="195353" y="4924113"/>
            <a:ext cx="2746685" cy="243309"/>
          </a:xfrm>
          <a:prstGeom prst="triangle">
            <a:avLst>
              <a:gd name="adj" fmla="val 49605"/>
            </a:avLst>
          </a:prstGeom>
          <a:solidFill>
            <a:schemeClr val="accent5">
              <a:lumMod val="20000"/>
              <a:lumOff val="8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2000" dirty="0">
              <a:solidFill>
                <a:schemeClr val="bg1"/>
              </a:solidFill>
            </a:endParaRPr>
          </a:p>
        </p:txBody>
      </p:sp>
      <p:sp>
        <p:nvSpPr>
          <p:cNvPr id="26" name="等腰三角形 25">
            <a:extLst>
              <a:ext uri="{FF2B5EF4-FFF2-40B4-BE49-F238E27FC236}">
                <a16:creationId xmlns:a16="http://schemas.microsoft.com/office/drawing/2014/main" xmlns="" id="{D47A9D0E-E5D7-4FCB-8B11-B6561993F80B}"/>
              </a:ext>
            </a:extLst>
          </p:cNvPr>
          <p:cNvSpPr/>
          <p:nvPr/>
        </p:nvSpPr>
        <p:spPr bwMode="auto">
          <a:xfrm flipV="1">
            <a:off x="3319513" y="4924113"/>
            <a:ext cx="2746685" cy="243309"/>
          </a:xfrm>
          <a:prstGeom prst="triangle">
            <a:avLst>
              <a:gd name="adj" fmla="val 49605"/>
            </a:avLst>
          </a:prstGeom>
          <a:solidFill>
            <a:schemeClr val="accent5">
              <a:lumMod val="20000"/>
              <a:lumOff val="8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2000" dirty="0">
              <a:solidFill>
                <a:schemeClr val="bg1"/>
              </a:solidFill>
            </a:endParaRPr>
          </a:p>
        </p:txBody>
      </p:sp>
      <p:sp>
        <p:nvSpPr>
          <p:cNvPr id="27" name="等腰三角形 26">
            <a:extLst>
              <a:ext uri="{FF2B5EF4-FFF2-40B4-BE49-F238E27FC236}">
                <a16:creationId xmlns:a16="http://schemas.microsoft.com/office/drawing/2014/main" xmlns="" id="{D47A9D0E-E5D7-4FCB-8B11-B6561993F80B}"/>
              </a:ext>
            </a:extLst>
          </p:cNvPr>
          <p:cNvSpPr/>
          <p:nvPr/>
        </p:nvSpPr>
        <p:spPr bwMode="auto">
          <a:xfrm flipV="1">
            <a:off x="6257644" y="5564207"/>
            <a:ext cx="2746685" cy="243309"/>
          </a:xfrm>
          <a:prstGeom prst="triangle">
            <a:avLst>
              <a:gd name="adj" fmla="val 49605"/>
            </a:avLst>
          </a:prstGeom>
          <a:solidFill>
            <a:schemeClr val="accent5">
              <a:lumMod val="20000"/>
              <a:lumOff val="8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2000" dirty="0">
              <a:solidFill>
                <a:schemeClr val="bg1"/>
              </a:solidFill>
            </a:endParaRPr>
          </a:p>
        </p:txBody>
      </p:sp>
      <p:sp>
        <p:nvSpPr>
          <p:cNvPr id="28" name="等腰三角形 27">
            <a:extLst>
              <a:ext uri="{FF2B5EF4-FFF2-40B4-BE49-F238E27FC236}">
                <a16:creationId xmlns:a16="http://schemas.microsoft.com/office/drawing/2014/main" xmlns="" id="{D47A9D0E-E5D7-4FCB-8B11-B6561993F80B}"/>
              </a:ext>
            </a:extLst>
          </p:cNvPr>
          <p:cNvSpPr/>
          <p:nvPr/>
        </p:nvSpPr>
        <p:spPr bwMode="auto">
          <a:xfrm flipV="1">
            <a:off x="9004329" y="5564207"/>
            <a:ext cx="2746685" cy="243309"/>
          </a:xfrm>
          <a:prstGeom prst="triangle">
            <a:avLst>
              <a:gd name="adj" fmla="val 49605"/>
            </a:avLst>
          </a:prstGeom>
          <a:solidFill>
            <a:schemeClr val="accent5">
              <a:lumMod val="20000"/>
              <a:lumOff val="80000"/>
            </a:schemeClr>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2000" dirty="0">
              <a:solidFill>
                <a:schemeClr val="bg1"/>
              </a:solidFill>
            </a:endParaRPr>
          </a:p>
        </p:txBody>
      </p:sp>
      <p:sp>
        <p:nvSpPr>
          <p:cNvPr id="14" name="矩形 13"/>
          <p:cNvSpPr/>
          <p:nvPr/>
        </p:nvSpPr>
        <p:spPr>
          <a:xfrm>
            <a:off x="271513" y="2042394"/>
            <a:ext cx="2778486" cy="830997"/>
          </a:xfrm>
          <a:prstGeom prst="rect">
            <a:avLst/>
          </a:prstGeom>
        </p:spPr>
        <p:txBody>
          <a:bodyPr wrap="square">
            <a:spAutoFit/>
          </a:bodyPr>
          <a:lstStyle/>
          <a:p>
            <a:r>
              <a:rPr lang="zh-TW" altLang="en-US" sz="1600" dirty="0"/>
              <a:t>缺乏其他選擇，沒有投組的介紹與連結，缺乏</a:t>
            </a:r>
            <a:r>
              <a:rPr lang="en-US" altLang="zh-TW" sz="1600" dirty="0"/>
              <a:t>call to action </a:t>
            </a:r>
            <a:r>
              <a:rPr lang="zh-TW" altLang="en-US" sz="1600" dirty="0"/>
              <a:t>的相關策略</a:t>
            </a:r>
          </a:p>
        </p:txBody>
      </p:sp>
      <p:sp>
        <p:nvSpPr>
          <p:cNvPr id="15" name="矩形 14"/>
          <p:cNvSpPr/>
          <p:nvPr/>
        </p:nvSpPr>
        <p:spPr>
          <a:xfrm>
            <a:off x="3317514" y="2042394"/>
            <a:ext cx="2778486" cy="830997"/>
          </a:xfrm>
          <a:prstGeom prst="rect">
            <a:avLst/>
          </a:prstGeom>
        </p:spPr>
        <p:txBody>
          <a:bodyPr wrap="square">
            <a:spAutoFit/>
          </a:bodyPr>
          <a:lstStyle/>
          <a:p>
            <a:r>
              <a:rPr lang="zh-TW" altLang="en-US" sz="1600" dirty="0"/>
              <a:t>短期</a:t>
            </a:r>
            <a:r>
              <a:rPr lang="en-US" altLang="zh-TW" sz="1600" dirty="0"/>
              <a:t>/ </a:t>
            </a:r>
            <a:r>
              <a:rPr lang="zh-TW" altLang="en-US" sz="1600" dirty="0"/>
              <a:t>中期</a:t>
            </a:r>
            <a:r>
              <a:rPr lang="en-US" altLang="zh-TW" sz="1600" dirty="0"/>
              <a:t>/ </a:t>
            </a:r>
            <a:r>
              <a:rPr lang="zh-TW" altLang="en-US" sz="1600" dirty="0"/>
              <a:t>長期的定義不夠明確</a:t>
            </a:r>
            <a:r>
              <a:rPr lang="en-US" altLang="zh-TW" sz="1600" dirty="0"/>
              <a:t>/ </a:t>
            </a:r>
            <a:r>
              <a:rPr lang="zh-TW" altLang="en-US" sz="1600" dirty="0"/>
              <a:t>投資態度的定義不夠明確</a:t>
            </a:r>
          </a:p>
        </p:txBody>
      </p:sp>
      <p:sp>
        <p:nvSpPr>
          <p:cNvPr id="16" name="矩形 15"/>
          <p:cNvSpPr/>
          <p:nvPr/>
        </p:nvSpPr>
        <p:spPr>
          <a:xfrm>
            <a:off x="271513" y="5273749"/>
            <a:ext cx="2778486" cy="1201479"/>
          </a:xfrm>
          <a:prstGeom prst="rect">
            <a:avLst/>
          </a:prstGeom>
          <a:solidFill>
            <a:srgbClr val="F1D1C9"/>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rPr>
              <a:t>投組呈現上加入基金的連結，讓使用者能夠更快速了解投組內容</a:t>
            </a:r>
          </a:p>
        </p:txBody>
      </p:sp>
      <p:sp>
        <p:nvSpPr>
          <p:cNvPr id="33" name="矩形 32"/>
          <p:cNvSpPr/>
          <p:nvPr/>
        </p:nvSpPr>
        <p:spPr>
          <a:xfrm>
            <a:off x="3287712" y="5273749"/>
            <a:ext cx="2778486" cy="1201479"/>
          </a:xfrm>
          <a:prstGeom prst="rect">
            <a:avLst/>
          </a:prstGeom>
          <a:solidFill>
            <a:srgbClr val="F1D1C9"/>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rPr>
              <a:t>機器人題目設計成投資時間，並且用其他方式確認投資人的風險等級</a:t>
            </a:r>
          </a:p>
        </p:txBody>
      </p:sp>
      <p:sp>
        <p:nvSpPr>
          <p:cNvPr id="34" name="矩形 33"/>
          <p:cNvSpPr/>
          <p:nvPr/>
        </p:nvSpPr>
        <p:spPr>
          <a:xfrm>
            <a:off x="6344689" y="2042394"/>
            <a:ext cx="2778486" cy="584775"/>
          </a:xfrm>
          <a:prstGeom prst="rect">
            <a:avLst/>
          </a:prstGeom>
        </p:spPr>
        <p:txBody>
          <a:bodyPr wrap="square">
            <a:spAutoFit/>
          </a:bodyPr>
          <a:lstStyle/>
          <a:p>
            <a:r>
              <a:rPr lang="zh-TW" altLang="en-US" sz="1600" dirty="0" smtClean="0"/>
              <a:t>加入</a:t>
            </a:r>
            <a:r>
              <a:rPr lang="en-US" altLang="zh-TW" sz="1600" dirty="0" smtClean="0"/>
              <a:t>”</a:t>
            </a:r>
            <a:r>
              <a:rPr lang="zh-TW" altLang="en-US" sz="1600" dirty="0" smtClean="0"/>
              <a:t>不同的投資目標</a:t>
            </a:r>
            <a:r>
              <a:rPr lang="en-US" altLang="zh-TW" sz="1600" dirty="0" smtClean="0"/>
              <a:t>”</a:t>
            </a:r>
            <a:r>
              <a:rPr lang="zh-TW" altLang="en-US" sz="1600" dirty="0" smtClean="0"/>
              <a:t>此要素曾加風險計算多元性</a:t>
            </a:r>
            <a:endParaRPr lang="zh-TW" altLang="en-US" sz="1600" dirty="0"/>
          </a:p>
        </p:txBody>
      </p:sp>
      <p:sp>
        <p:nvSpPr>
          <p:cNvPr id="35" name="矩形 34"/>
          <p:cNvSpPr/>
          <p:nvPr/>
        </p:nvSpPr>
        <p:spPr>
          <a:xfrm>
            <a:off x="9116518" y="2042394"/>
            <a:ext cx="2778486" cy="584775"/>
          </a:xfrm>
          <a:prstGeom prst="rect">
            <a:avLst/>
          </a:prstGeom>
        </p:spPr>
        <p:txBody>
          <a:bodyPr wrap="square">
            <a:spAutoFit/>
          </a:bodyPr>
          <a:lstStyle/>
          <a:p>
            <a:r>
              <a:rPr lang="zh-TW" altLang="en-US" sz="1600" dirty="0" smtClean="0"/>
              <a:t>提供投資人多種不同的投資組合建議，曾加選項多元性</a:t>
            </a:r>
            <a:endParaRPr lang="zh-TW" altLang="en-US" sz="1600" dirty="0"/>
          </a:p>
        </p:txBody>
      </p:sp>
      <p:sp>
        <p:nvSpPr>
          <p:cNvPr id="36" name="矩形 35"/>
          <p:cNvSpPr/>
          <p:nvPr/>
        </p:nvSpPr>
        <p:spPr>
          <a:xfrm>
            <a:off x="6220159" y="5881086"/>
            <a:ext cx="2778486" cy="594142"/>
          </a:xfrm>
          <a:prstGeom prst="rect">
            <a:avLst/>
          </a:prstGeom>
          <a:solidFill>
            <a:srgbClr val="F1D1C9"/>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rPr>
              <a:t>機器人題目加入</a:t>
            </a:r>
            <a:r>
              <a:rPr lang="en-US" altLang="zh-TW" sz="1400" b="1" dirty="0" smtClean="0">
                <a:solidFill>
                  <a:schemeClr val="tx1"/>
                </a:solidFill>
              </a:rPr>
              <a:t>“</a:t>
            </a:r>
            <a:r>
              <a:rPr lang="zh-TW" altLang="en-US" sz="1400" b="1" dirty="0" smtClean="0">
                <a:solidFill>
                  <a:schemeClr val="tx1"/>
                </a:solidFill>
              </a:rPr>
              <a:t>投資目標</a:t>
            </a:r>
            <a:r>
              <a:rPr lang="en-US" altLang="zh-TW" sz="1400" b="1" dirty="0" smtClean="0">
                <a:solidFill>
                  <a:schemeClr val="tx1"/>
                </a:solidFill>
              </a:rPr>
              <a:t>”</a:t>
            </a:r>
            <a:endParaRPr lang="zh-TW" altLang="en-US" sz="1400" b="1" dirty="0" smtClean="0">
              <a:solidFill>
                <a:schemeClr val="tx1"/>
              </a:solidFill>
            </a:endParaRPr>
          </a:p>
        </p:txBody>
      </p:sp>
      <p:sp>
        <p:nvSpPr>
          <p:cNvPr id="37" name="矩形 36"/>
          <p:cNvSpPr/>
          <p:nvPr/>
        </p:nvSpPr>
        <p:spPr>
          <a:xfrm>
            <a:off x="9096991" y="5881086"/>
            <a:ext cx="2778486" cy="594142"/>
          </a:xfrm>
          <a:prstGeom prst="rect">
            <a:avLst/>
          </a:prstGeom>
          <a:solidFill>
            <a:srgbClr val="F1D1C9"/>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400" b="1" dirty="0" smtClean="0">
                <a:solidFill>
                  <a:schemeClr val="tx1"/>
                </a:solidFill>
              </a:rPr>
              <a:t>投</a:t>
            </a:r>
            <a:r>
              <a:rPr lang="zh-TW" altLang="en-US" sz="1400" b="1" dirty="0">
                <a:solidFill>
                  <a:schemeClr val="tx1"/>
                </a:solidFill>
              </a:rPr>
              <a:t>組</a:t>
            </a:r>
            <a:r>
              <a:rPr lang="zh-TW" altLang="en-US" sz="1400" b="1" dirty="0" smtClean="0">
                <a:solidFill>
                  <a:schemeClr val="tx1"/>
                </a:solidFill>
              </a:rPr>
              <a:t>結果呈現上提供更詳細的投組介紹與基金連結</a:t>
            </a:r>
          </a:p>
        </p:txBody>
      </p:sp>
      <p:sp>
        <p:nvSpPr>
          <p:cNvPr id="30" name="矩形 29"/>
          <p:cNvSpPr/>
          <p:nvPr/>
        </p:nvSpPr>
        <p:spPr>
          <a:xfrm>
            <a:off x="287599" y="811966"/>
            <a:ext cx="5885558" cy="5865281"/>
          </a:xfrm>
          <a:prstGeom prst="rect">
            <a:avLst/>
          </a:prstGeom>
          <a:solidFill>
            <a:schemeClr val="bg1">
              <a:alpha val="78000"/>
            </a:schemeClr>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Tree>
    <p:custDataLst>
      <p:tags r:id="rId2"/>
    </p:custDataLst>
    <p:extLst>
      <p:ext uri="{BB962C8B-B14F-4D97-AF65-F5344CB8AC3E}">
        <p14:creationId xmlns:p14="http://schemas.microsoft.com/office/powerpoint/2010/main" val="2296113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extLst>
              <p:ext uri="{D42A27DB-BD31-4B8C-83A1-F6EECF244321}">
                <p14:modId xmlns:p14="http://schemas.microsoft.com/office/powerpoint/2010/main" val="17452540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14" name="think-cell Slide" r:id="rId10" imgW="395" imgH="396" progId="TCLayout.ActiveDocument.1">
                  <p:embed/>
                </p:oleObj>
              </mc:Choice>
              <mc:Fallback>
                <p:oleObj name="think-cell Slide" r:id="rId10" imgW="395" imgH="396" progId="TCLayout.ActiveDocument.1">
                  <p:embed/>
                  <p:pic>
                    <p:nvPicPr>
                      <p:cNvPr id="6" name="物件 5"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356100"/>
            <a:ext cx="10933200" cy="332399"/>
          </a:xfrm>
          <a:ln cap="rnd">
            <a:noFill/>
            <a:round/>
          </a:ln>
        </p:spPr>
        <p:txBody>
          <a:bodyPr vert="horz"/>
          <a:lstStyle/>
          <a:p>
            <a:r>
              <a:rPr lang="zh-TW" altLang="en-US" sz="2400" b="1" dirty="0" smtClean="0">
                <a:solidFill>
                  <a:schemeClr val="tx1"/>
                </a:solidFill>
              </a:rPr>
              <a:t>經過競品分析與創意發想，本專案題目設計與流程如下</a:t>
            </a:r>
            <a:endParaRPr lang="en-US" sz="2400" b="1" dirty="0">
              <a:solidFill>
                <a:schemeClr val="tx1"/>
              </a:solidFill>
            </a:endParaRPr>
          </a:p>
        </p:txBody>
      </p:sp>
      <p:sp>
        <p:nvSpPr>
          <p:cNvPr id="7" name="矩形 6"/>
          <p:cNvSpPr/>
          <p:nvPr/>
        </p:nvSpPr>
        <p:spPr>
          <a:xfrm>
            <a:off x="10369344" y="94490"/>
            <a:ext cx="1454244" cy="261610"/>
          </a:xfrm>
          <a:prstGeom prst="rect">
            <a:avLst/>
          </a:prstGeom>
        </p:spPr>
        <p:txBody>
          <a:bodyPr wrap="none">
            <a:spAutoFit/>
          </a:bodyPr>
          <a:lstStyle/>
          <a:p>
            <a:r>
              <a:rPr lang="zh-TW" altLang="en-US" sz="1100" b="1" dirty="0">
                <a:solidFill>
                  <a:schemeClr val="bg1">
                    <a:lumMod val="50000"/>
                  </a:schemeClr>
                </a:solidFill>
              </a:rPr>
              <a:t>題目制定與問卷發放</a:t>
            </a:r>
          </a:p>
        </p:txBody>
      </p:sp>
      <p:sp>
        <p:nvSpPr>
          <p:cNvPr id="8" name="橢圓 7"/>
          <p:cNvSpPr/>
          <p:nvPr/>
        </p:nvSpPr>
        <p:spPr>
          <a:xfrm>
            <a:off x="10150449" y="112987"/>
            <a:ext cx="218895" cy="218895"/>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3</a:t>
            </a:r>
            <a:endParaRPr lang="zh-TW" altLang="en-US" sz="1200" dirty="0" smtClean="0">
              <a:solidFill>
                <a:srgbClr val="FFFFFF"/>
              </a:solidFill>
            </a:endParaRPr>
          </a:p>
        </p:txBody>
      </p:sp>
      <p:sp>
        <p:nvSpPr>
          <p:cNvPr id="9" name="ValueChainStarter 4">
            <a:extLst>
              <a:ext uri="{FF2B5EF4-FFF2-40B4-BE49-F238E27FC236}">
                <a16:creationId xmlns:a16="http://schemas.microsoft.com/office/drawing/2014/main" xmlns="" id="{76E2F7CC-7B75-4B5E-9CAA-B41F2573E82E}"/>
              </a:ext>
            </a:extLst>
          </p:cNvPr>
          <p:cNvSpPr>
            <a:spLocks noChangeArrowheads="1"/>
          </p:cNvSpPr>
          <p:nvPr>
            <p:custDataLst>
              <p:tags r:id="rId4"/>
            </p:custDataLst>
          </p:nvPr>
        </p:nvSpPr>
        <p:spPr bwMode="gray">
          <a:xfrm>
            <a:off x="7770052" y="96066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機器人製作</a:t>
            </a:r>
            <a:endParaRPr lang="en-US" altLang="zh-CN" sz="1600" b="1" dirty="0" err="1"/>
          </a:p>
        </p:txBody>
      </p:sp>
      <p:sp>
        <p:nvSpPr>
          <p:cNvPr id="10" name="ValueChainStarter 3">
            <a:extLst>
              <a:ext uri="{FF2B5EF4-FFF2-40B4-BE49-F238E27FC236}">
                <a16:creationId xmlns:a16="http://schemas.microsoft.com/office/drawing/2014/main" xmlns="" id="{86B9293B-F988-44C6-B1C1-458A634B43CB}"/>
              </a:ext>
            </a:extLst>
          </p:cNvPr>
          <p:cNvSpPr>
            <a:spLocks noChangeArrowheads="1"/>
          </p:cNvSpPr>
          <p:nvPr>
            <p:custDataLst>
              <p:tags r:id="rId5"/>
            </p:custDataLst>
          </p:nvPr>
        </p:nvSpPr>
        <p:spPr bwMode="gray">
          <a:xfrm>
            <a:off x="6129721" y="95345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填寫人</a:t>
            </a:r>
            <a:r>
              <a:rPr lang="en-US" altLang="zh-TW" sz="1600" b="1" dirty="0" smtClean="0"/>
              <a:t>feedback</a:t>
            </a:r>
            <a:endParaRPr lang="en-US" altLang="zh-CN" sz="1600" b="1" dirty="0"/>
          </a:p>
        </p:txBody>
      </p:sp>
      <p:sp>
        <p:nvSpPr>
          <p:cNvPr id="11" name="ValueChainStarter 2">
            <a:extLst>
              <a:ext uri="{FF2B5EF4-FFF2-40B4-BE49-F238E27FC236}">
                <a16:creationId xmlns:a16="http://schemas.microsoft.com/office/drawing/2014/main" xmlns="" id="{FF277A8A-937A-457B-899F-A1E0D10D2B41}"/>
              </a:ext>
            </a:extLst>
          </p:cNvPr>
          <p:cNvSpPr>
            <a:spLocks noChangeArrowheads="1"/>
          </p:cNvSpPr>
          <p:nvPr>
            <p:custDataLst>
              <p:tags r:id="rId6"/>
            </p:custDataLst>
          </p:nvPr>
        </p:nvSpPr>
        <p:spPr bwMode="gray">
          <a:xfrm>
            <a:off x="4489390" y="950109"/>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分數</a:t>
            </a:r>
            <a:r>
              <a:rPr lang="zh-TW" altLang="en-US" sz="1600" b="1" dirty="0"/>
              <a:t>計算</a:t>
            </a:r>
            <a:endParaRPr lang="en-US" altLang="zh-CN" sz="1600" b="1" dirty="0" err="1"/>
          </a:p>
        </p:txBody>
      </p:sp>
      <p:sp>
        <p:nvSpPr>
          <p:cNvPr id="12" name="ValueChainStarter 1">
            <a:extLst>
              <a:ext uri="{FF2B5EF4-FFF2-40B4-BE49-F238E27FC236}">
                <a16:creationId xmlns:a16="http://schemas.microsoft.com/office/drawing/2014/main" xmlns="" id="{0F6B9C8A-DADD-4E92-8241-A1DF1DE59245}"/>
              </a:ext>
            </a:extLst>
          </p:cNvPr>
          <p:cNvSpPr>
            <a:spLocks noChangeArrowheads="1"/>
          </p:cNvSpPr>
          <p:nvPr>
            <p:custDataLst>
              <p:tags r:id="rId7"/>
            </p:custDataLst>
          </p:nvPr>
        </p:nvSpPr>
        <p:spPr bwMode="gray">
          <a:xfrm>
            <a:off x="2849059" y="960660"/>
            <a:ext cx="1584000" cy="587559"/>
          </a:xfrm>
          <a:prstGeom prst="homePlate">
            <a:avLst>
              <a:gd name="adj" fmla="val 11779"/>
            </a:avLst>
          </a:prstGeom>
          <a:solidFill>
            <a:srgbClr val="F1D1C9"/>
          </a:solidFill>
          <a:ln w="38100" cap="rnd" algn="ctr">
            <a:noFill/>
            <a:round/>
            <a:headEnd/>
            <a:tailEnd/>
          </a:ln>
        </p:spPr>
        <p:txBody>
          <a:bodyPr lIns="252000" tIns="0" rIns="0" bIns="0" anchor="ctr" anchorCtr="0"/>
          <a:lstStyle/>
          <a:p>
            <a:r>
              <a:rPr lang="zh-TW" altLang="en-US" sz="1600" b="1" dirty="0" smtClean="0"/>
              <a:t>問卷前測</a:t>
            </a:r>
            <a:endParaRPr lang="en-US" altLang="zh-CN" sz="1600" b="1" dirty="0" err="1"/>
          </a:p>
        </p:txBody>
      </p:sp>
      <p:graphicFrame>
        <p:nvGraphicFramePr>
          <p:cNvPr id="3" name="表格 2"/>
          <p:cNvGraphicFramePr>
            <a:graphicFrameLocks noGrp="1"/>
          </p:cNvGraphicFramePr>
          <p:nvPr>
            <p:extLst>
              <p:ext uri="{D42A27DB-BD31-4B8C-83A1-F6EECF244321}">
                <p14:modId xmlns:p14="http://schemas.microsoft.com/office/powerpoint/2010/main" val="3599412600"/>
              </p:ext>
            </p:extLst>
          </p:nvPr>
        </p:nvGraphicFramePr>
        <p:xfrm>
          <a:off x="620210" y="1820380"/>
          <a:ext cx="2475861" cy="4663639"/>
        </p:xfrm>
        <a:graphic>
          <a:graphicData uri="http://schemas.openxmlformats.org/drawingml/2006/table">
            <a:tbl>
              <a:tblPr/>
              <a:tblGrid>
                <a:gridCol w="343919">
                  <a:extLst>
                    <a:ext uri="{9D8B030D-6E8A-4147-A177-3AD203B41FA5}">
                      <a16:colId xmlns:a16="http://schemas.microsoft.com/office/drawing/2014/main" xmlns="" val="710897648"/>
                    </a:ext>
                  </a:extLst>
                </a:gridCol>
                <a:gridCol w="659544">
                  <a:extLst>
                    <a:ext uri="{9D8B030D-6E8A-4147-A177-3AD203B41FA5}">
                      <a16:colId xmlns:a16="http://schemas.microsoft.com/office/drawing/2014/main" xmlns="" val="3039503413"/>
                    </a:ext>
                  </a:extLst>
                </a:gridCol>
                <a:gridCol w="855893">
                  <a:extLst>
                    <a:ext uri="{9D8B030D-6E8A-4147-A177-3AD203B41FA5}">
                      <a16:colId xmlns:a16="http://schemas.microsoft.com/office/drawing/2014/main" xmlns="" val="4242088790"/>
                    </a:ext>
                  </a:extLst>
                </a:gridCol>
                <a:gridCol w="616505">
                  <a:extLst>
                    <a:ext uri="{9D8B030D-6E8A-4147-A177-3AD203B41FA5}">
                      <a16:colId xmlns:a16="http://schemas.microsoft.com/office/drawing/2014/main" xmlns="" val="4106966674"/>
                    </a:ext>
                  </a:extLst>
                </a:gridCol>
              </a:tblGrid>
              <a:tr h="133349">
                <a:tc>
                  <a:txBody>
                    <a:bodyPr/>
                    <a:lstStyle/>
                    <a:p>
                      <a:pPr algn="ctr" rtl="0" fontAlgn="b"/>
                      <a:r>
                        <a:rPr lang="zh-TW" altLang="en-US" sz="800" dirty="0">
                          <a:solidFill>
                            <a:srgbClr val="FFFFFF"/>
                          </a:solidFill>
                          <a:effectLst/>
                        </a:rPr>
                        <a:t>題</a:t>
                      </a:r>
                      <a:r>
                        <a:rPr lang="zh-TW" altLang="en-US" sz="800" dirty="0" smtClean="0">
                          <a:solidFill>
                            <a:srgbClr val="FFFFFF"/>
                          </a:solidFill>
                          <a:effectLst/>
                        </a:rPr>
                        <a:t>號</a:t>
                      </a:r>
                      <a:endParaRPr lang="zh-TW" altLang="en-US" sz="800" dirty="0">
                        <a:solidFill>
                          <a:srgbClr val="FFFFFF"/>
                        </a:solidFill>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rtl="0" fontAlgn="b"/>
                      <a:r>
                        <a:rPr lang="en-US" sz="800" dirty="0">
                          <a:solidFill>
                            <a:srgbClr val="FFFFFF"/>
                          </a:solidFill>
                          <a:effectLst/>
                        </a:rPr>
                        <a:t>Question</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rtl="0" fontAlgn="b"/>
                      <a:r>
                        <a:rPr lang="en-US" sz="800" dirty="0">
                          <a:solidFill>
                            <a:srgbClr val="FFFFFF"/>
                          </a:solidFill>
                          <a:effectLst/>
                        </a:rPr>
                        <a:t>content</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rtl="0" fontAlgn="b"/>
                      <a:r>
                        <a:rPr lang="en-US" sz="800" dirty="0">
                          <a:solidFill>
                            <a:srgbClr val="FFFFFF"/>
                          </a:solidFill>
                          <a:effectLst/>
                        </a:rPr>
                        <a:t>score</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extLst>
                  <a:ext uri="{0D108BD9-81ED-4DB2-BD59-A6C34878D82A}">
                    <a16:rowId xmlns:a16="http://schemas.microsoft.com/office/drawing/2014/main" xmlns="" val="3066066576"/>
                  </a:ext>
                </a:extLst>
              </a:tr>
              <a:tr h="225923">
                <a:tc>
                  <a:txBody>
                    <a:bodyPr/>
                    <a:lstStyle/>
                    <a:p>
                      <a:pPr algn="ctr" rtl="0" fontAlgn="b"/>
                      <a:r>
                        <a:rPr lang="en-US" altLang="zh-TW" sz="800" dirty="0">
                          <a:effectLst/>
                        </a:rPr>
                        <a:t>1</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請問您的年齡</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b"/>
                      <a:r>
                        <a:rPr lang="en-US" sz="800" dirty="0">
                          <a:effectLst/>
                        </a:rPr>
                        <a:t>X</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2685408373"/>
                  </a:ext>
                </a:extLst>
              </a:tr>
              <a:tr h="256702">
                <a:tc>
                  <a:txBody>
                    <a:bodyPr/>
                    <a:lstStyle/>
                    <a:p>
                      <a:pPr algn="ctr" rtl="0" fontAlgn="b"/>
                      <a:r>
                        <a:rPr lang="en-US" altLang="zh-TW" sz="800">
                          <a:effectLst/>
                        </a:rPr>
                        <a:t>2</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請問您的職業類別</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b"/>
                      <a:r>
                        <a:rPr lang="en-US" sz="800" dirty="0">
                          <a:effectLst/>
                        </a:rPr>
                        <a:t>X</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1533100498"/>
                  </a:ext>
                </a:extLst>
              </a:tr>
              <a:tr h="133349">
                <a:tc>
                  <a:txBody>
                    <a:bodyPr/>
                    <a:lstStyle/>
                    <a:p>
                      <a:pPr algn="ct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dirty="0">
                          <a:effectLst/>
                        </a:rPr>
                        <a:t>學生</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dirty="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256898256"/>
                  </a:ext>
                </a:extLst>
              </a:tr>
              <a:tr h="133349">
                <a:tc>
                  <a:txBody>
                    <a:bodyPr/>
                    <a:lstStyle/>
                    <a:p>
                      <a:pPr algn="ct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餐飲旅遊</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203136144"/>
                  </a:ext>
                </a:extLst>
              </a:tr>
              <a:tr h="133349">
                <a:tc>
                  <a:txBody>
                    <a:bodyPr/>
                    <a:lstStyle/>
                    <a:p>
                      <a:pPr algn="ct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醫療</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824504284"/>
                  </a:ext>
                </a:extLst>
              </a:tr>
              <a:tr h="133349">
                <a:tc>
                  <a:txBody>
                    <a:bodyPr/>
                    <a:lstStyle/>
                    <a:p>
                      <a:pPr algn="ct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藝文</a:t>
                      </a:r>
                      <a:r>
                        <a:rPr lang="en-US" altLang="zh-TW" sz="800">
                          <a:effectLst/>
                        </a:rPr>
                        <a:t>/</a:t>
                      </a:r>
                      <a:r>
                        <a:rPr lang="zh-TW" altLang="en-US" sz="800">
                          <a:effectLst/>
                        </a:rPr>
                        <a:t>媒體</a:t>
                      </a:r>
                      <a:r>
                        <a:rPr lang="en-US" altLang="zh-TW" sz="800">
                          <a:effectLst/>
                        </a:rPr>
                        <a:t>/</a:t>
                      </a:r>
                      <a:r>
                        <a:rPr lang="zh-TW" altLang="en-US" sz="800">
                          <a:effectLst/>
                        </a:rPr>
                        <a:t>傳播</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699362972"/>
                  </a:ext>
                </a:extLst>
              </a:tr>
              <a:tr h="133349">
                <a:tc>
                  <a:txBody>
                    <a:bodyPr/>
                    <a:lstStyle/>
                    <a:p>
                      <a:pPr algn="ct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軍公教</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416390700"/>
                  </a:ext>
                </a:extLst>
              </a:tr>
              <a:tr h="133349">
                <a:tc>
                  <a:txBody>
                    <a:bodyPr/>
                    <a:lstStyle/>
                    <a:p>
                      <a:pPr algn="ct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金融業</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579875624"/>
                  </a:ext>
                </a:extLst>
              </a:tr>
              <a:tr h="133349">
                <a:tc>
                  <a:txBody>
                    <a:bodyPr/>
                    <a:lstStyle/>
                    <a:p>
                      <a:pPr algn="ct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服務業</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468475731"/>
                  </a:ext>
                </a:extLst>
              </a:tr>
              <a:tr h="133349">
                <a:tc>
                  <a:txBody>
                    <a:bodyPr/>
                    <a:lstStyle/>
                    <a:p>
                      <a:pPr algn="ct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自由業</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234829798"/>
                  </a:ext>
                </a:extLst>
              </a:tr>
              <a:tr h="133349">
                <a:tc>
                  <a:txBody>
                    <a:bodyPr/>
                    <a:lstStyle/>
                    <a:p>
                      <a:pPr algn="ct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製造業</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551606982"/>
                  </a:ext>
                </a:extLst>
              </a:tr>
              <a:tr h="133349">
                <a:tc>
                  <a:txBody>
                    <a:bodyPr/>
                    <a:lstStyle/>
                    <a:p>
                      <a:pPr algn="ct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資訊</a:t>
                      </a:r>
                      <a:r>
                        <a:rPr lang="en-US" altLang="zh-TW" sz="800">
                          <a:effectLst/>
                        </a:rPr>
                        <a:t>/</a:t>
                      </a:r>
                      <a:r>
                        <a:rPr lang="zh-TW" altLang="en-US" sz="800">
                          <a:effectLst/>
                        </a:rPr>
                        <a:t>科技</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484050683"/>
                  </a:ext>
                </a:extLst>
              </a:tr>
              <a:tr h="133349">
                <a:tc>
                  <a:txBody>
                    <a:bodyPr/>
                    <a:lstStyle/>
                    <a:p>
                      <a:pPr algn="ct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其他</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4020982715"/>
                  </a:ext>
                </a:extLst>
              </a:tr>
              <a:tr h="333885">
                <a:tc>
                  <a:txBody>
                    <a:bodyPr/>
                    <a:lstStyle/>
                    <a:p>
                      <a:pPr algn="ctr" rtl="0" fontAlgn="b"/>
                      <a:r>
                        <a:rPr lang="en-US" altLang="zh-TW" sz="800" dirty="0">
                          <a:effectLst/>
                        </a:rPr>
                        <a:t>3</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a:effectLst/>
                        </a:rPr>
                        <a:t>您的投資目標為何</a:t>
                      </a:r>
                      <a:r>
                        <a:rPr lang="en-US" altLang="zh-TW" sz="800">
                          <a:effectLst/>
                        </a:rPr>
                        <a:t>?(+</a:t>
                      </a:r>
                      <a:r>
                        <a:rPr lang="zh-TW" altLang="en-US" sz="800">
                          <a:effectLst/>
                        </a:rPr>
                        <a:t>快捷</a:t>
                      </a:r>
                      <a:r>
                        <a:rPr lang="en-US" altLang="zh-TW" sz="800">
                          <a:effectLst/>
                        </a:rPr>
                        <a:t>)</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2052270566"/>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US" altLang="zh-TW" sz="800">
                          <a:effectLst/>
                        </a:rPr>
                        <a:t>10</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創業基金</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10</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495626986"/>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購屋準備</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8</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4156425765"/>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教育基金</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6</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765390954"/>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結婚準備</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6</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618333110"/>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購車準備</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8</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333072347"/>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退休基金</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2</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066542567"/>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就是想存錢</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5</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79228029"/>
                  </a:ext>
                </a:extLst>
              </a:tr>
              <a:tr h="380055">
                <a:tc>
                  <a:txBody>
                    <a:bodyPr/>
                    <a:lstStyle/>
                    <a:p>
                      <a:pPr algn="ctr" rtl="0" fontAlgn="b"/>
                      <a:r>
                        <a:rPr lang="en-US" altLang="zh-TW" sz="800" dirty="0">
                          <a:effectLst/>
                        </a:rPr>
                        <a:t>4</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a:solidFill>
                            <a:srgbClr val="000000"/>
                          </a:solidFill>
                          <a:effectLst/>
                        </a:rPr>
                        <a:t>請問您大約有多少年的投資經驗</a:t>
                      </a:r>
                      <a:r>
                        <a:rPr lang="en-US" altLang="zh-TW" sz="800">
                          <a:solidFill>
                            <a:srgbClr val="000000"/>
                          </a:solidFill>
                          <a:effectLst/>
                        </a:rPr>
                        <a:t>?</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4118077793"/>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US" altLang="zh-TW" sz="800">
                          <a:effectLst/>
                        </a:rPr>
                        <a:t>20</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無投資經驗</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5</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954898834"/>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800">
                          <a:effectLst/>
                        </a:rPr>
                        <a:t>0-1</a:t>
                      </a:r>
                      <a:r>
                        <a:rPr lang="zh-TW" altLang="en-US" sz="800">
                          <a:effectLst/>
                        </a:rPr>
                        <a:t>年</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10</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766588785"/>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800">
                          <a:effectLst/>
                        </a:rPr>
                        <a:t>1-2</a:t>
                      </a:r>
                      <a:r>
                        <a:rPr lang="zh-TW" altLang="en-US" sz="800">
                          <a:effectLst/>
                        </a:rPr>
                        <a:t>年</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10</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004254494"/>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800">
                          <a:effectLst/>
                        </a:rPr>
                        <a:t>2-3</a:t>
                      </a:r>
                      <a:r>
                        <a:rPr lang="zh-TW" altLang="en-US" sz="800">
                          <a:effectLst/>
                        </a:rPr>
                        <a:t>年</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15</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476644919"/>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800">
                          <a:effectLst/>
                        </a:rPr>
                        <a:t>3-4</a:t>
                      </a:r>
                      <a:r>
                        <a:rPr lang="zh-TW" altLang="en-US" sz="800">
                          <a:effectLst/>
                        </a:rPr>
                        <a:t>年</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15</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786033862"/>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800">
                          <a:effectLst/>
                        </a:rPr>
                        <a:t>4-5</a:t>
                      </a:r>
                      <a:r>
                        <a:rPr lang="zh-TW" altLang="en-US" sz="800">
                          <a:effectLst/>
                        </a:rPr>
                        <a:t>年</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20</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4101200710"/>
                  </a:ext>
                </a:extLst>
              </a:tr>
              <a:tr h="133349">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endParaRPr lang="zh-TW" altLang="en-US" sz="800">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US" altLang="zh-TW" sz="800">
                          <a:effectLst/>
                        </a:rPr>
                        <a:t>5</a:t>
                      </a:r>
                      <a:r>
                        <a:rPr lang="zh-TW" altLang="en-US" sz="800">
                          <a:effectLst/>
                        </a:rPr>
                        <a:t>年以上</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TW" sz="800" dirty="0">
                          <a:effectLst/>
                        </a:rPr>
                        <a:t>20</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70993930"/>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225563549"/>
              </p:ext>
            </p:extLst>
          </p:nvPr>
        </p:nvGraphicFramePr>
        <p:xfrm>
          <a:off x="3191491" y="1818707"/>
          <a:ext cx="3107709" cy="4665313"/>
        </p:xfrm>
        <a:graphic>
          <a:graphicData uri="http://schemas.openxmlformats.org/drawingml/2006/table">
            <a:tbl>
              <a:tblPr/>
              <a:tblGrid>
                <a:gridCol w="363476">
                  <a:extLst>
                    <a:ext uri="{9D8B030D-6E8A-4147-A177-3AD203B41FA5}">
                      <a16:colId xmlns:a16="http://schemas.microsoft.com/office/drawing/2014/main" xmlns="" val="2470074998"/>
                    </a:ext>
                  </a:extLst>
                </a:gridCol>
                <a:gridCol w="748758">
                  <a:extLst>
                    <a:ext uri="{9D8B030D-6E8A-4147-A177-3AD203B41FA5}">
                      <a16:colId xmlns:a16="http://schemas.microsoft.com/office/drawing/2014/main" xmlns="" val="1306821552"/>
                    </a:ext>
                  </a:extLst>
                </a:gridCol>
                <a:gridCol w="948667">
                  <a:extLst>
                    <a:ext uri="{9D8B030D-6E8A-4147-A177-3AD203B41FA5}">
                      <a16:colId xmlns:a16="http://schemas.microsoft.com/office/drawing/2014/main" xmlns="" val="954178182"/>
                    </a:ext>
                  </a:extLst>
                </a:gridCol>
                <a:gridCol w="683332">
                  <a:extLst>
                    <a:ext uri="{9D8B030D-6E8A-4147-A177-3AD203B41FA5}">
                      <a16:colId xmlns:a16="http://schemas.microsoft.com/office/drawing/2014/main" xmlns="" val="1146169991"/>
                    </a:ext>
                  </a:extLst>
                </a:gridCol>
                <a:gridCol w="363476">
                  <a:extLst>
                    <a:ext uri="{9D8B030D-6E8A-4147-A177-3AD203B41FA5}">
                      <a16:colId xmlns:a16="http://schemas.microsoft.com/office/drawing/2014/main" xmlns="" val="3508693355"/>
                    </a:ext>
                  </a:extLst>
                </a:gridCol>
              </a:tblGrid>
              <a:tr h="60893">
                <a:tc>
                  <a:txBody>
                    <a:bodyPr/>
                    <a:lstStyle/>
                    <a:p>
                      <a:pPr algn="ctr" rtl="0" fontAlgn="b"/>
                      <a:r>
                        <a:rPr lang="zh-TW" altLang="en-US" sz="800" dirty="0">
                          <a:solidFill>
                            <a:srgbClr val="FFFFFF"/>
                          </a:solidFill>
                          <a:effectLst/>
                        </a:rPr>
                        <a:t>題</a:t>
                      </a:r>
                      <a:r>
                        <a:rPr lang="zh-TW" altLang="en-US" sz="800" dirty="0" smtClean="0">
                          <a:solidFill>
                            <a:srgbClr val="FFFFFF"/>
                          </a:solidFill>
                          <a:effectLst/>
                        </a:rPr>
                        <a:t>號</a:t>
                      </a:r>
                      <a:endParaRPr lang="zh-TW" altLang="en-US" sz="800" dirty="0">
                        <a:solidFill>
                          <a:srgbClr val="FFFFFF"/>
                        </a:solidFill>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rtl="0" fontAlgn="b"/>
                      <a:r>
                        <a:rPr lang="en-US" sz="800" dirty="0">
                          <a:solidFill>
                            <a:srgbClr val="FFFFFF"/>
                          </a:solidFill>
                          <a:effectLst/>
                        </a:rPr>
                        <a:t>Question</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rtl="0" fontAlgn="b"/>
                      <a:r>
                        <a:rPr lang="en-US" sz="800" dirty="0">
                          <a:solidFill>
                            <a:srgbClr val="FFFFFF"/>
                          </a:solidFill>
                          <a:effectLst/>
                        </a:rPr>
                        <a:t>content</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rtl="0" fontAlgn="b"/>
                      <a:r>
                        <a:rPr lang="en-US" sz="800" dirty="0">
                          <a:solidFill>
                            <a:srgbClr val="FFFFFF"/>
                          </a:solidFill>
                          <a:effectLst/>
                        </a:rPr>
                        <a:t>score</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algn="ctr" rtl="0" fontAlgn="b"/>
                      <a:endParaRPr lang="zh-TW" altLang="en-US" sz="800" dirty="0">
                        <a:solidFill>
                          <a:srgbClr val="FFFFFF"/>
                        </a:solidFill>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extLst>
                  <a:ext uri="{0D108BD9-81ED-4DB2-BD59-A6C34878D82A}">
                    <a16:rowId xmlns:a16="http://schemas.microsoft.com/office/drawing/2014/main" xmlns="" val="4122884494"/>
                  </a:ext>
                </a:extLst>
              </a:tr>
              <a:tr h="209770">
                <a:tc>
                  <a:txBody>
                    <a:bodyPr/>
                    <a:lstStyle/>
                    <a:p>
                      <a:pPr algn="ctr" rtl="0" fontAlgn="b"/>
                      <a:r>
                        <a:rPr lang="en-US" altLang="zh-TW" sz="800" dirty="0">
                          <a:effectLst/>
                        </a:rPr>
                        <a:t>5</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預計的投資方式</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588806962"/>
                  </a:ext>
                </a:extLst>
              </a:tr>
              <a:tr h="310015">
                <a:tc>
                  <a:txBody>
                    <a:bodyPr/>
                    <a:lstStyle/>
                    <a:p>
                      <a:pPr algn="ctr" rtl="0" fontAlgn="b"/>
                      <a:r>
                        <a:rPr lang="zh-TW" altLang="en-US" sz="800">
                          <a:effectLst/>
                        </a:rPr>
                        <a:t>跳</a:t>
                      </a:r>
                      <a:r>
                        <a:rPr lang="en-US" altLang="zh-TW" sz="800">
                          <a:effectLst/>
                        </a:rPr>
                        <a:t>6-1</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US" altLang="zh-TW" sz="800">
                          <a:effectLst/>
                        </a:rPr>
                        <a:t>5</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dirty="0">
                          <a:effectLst/>
                        </a:rPr>
                        <a:t>一筆錢一次投入</a:t>
                      </a:r>
                      <a:r>
                        <a:rPr lang="en-US" altLang="zh-TW" sz="800" dirty="0">
                          <a:effectLst/>
                        </a:rPr>
                        <a:t>(</a:t>
                      </a:r>
                      <a:r>
                        <a:rPr lang="zh-TW" altLang="en-US" sz="800" dirty="0">
                          <a:effectLst/>
                        </a:rPr>
                        <a:t>扣下面那題，最後變</a:t>
                      </a:r>
                      <a:r>
                        <a:rPr lang="en-US" altLang="zh-TW" sz="800" dirty="0">
                          <a:effectLst/>
                        </a:rPr>
                        <a:t>100</a:t>
                      </a:r>
                      <a:r>
                        <a:rPr lang="zh-TW" altLang="en-US" sz="800" dirty="0">
                          <a:effectLst/>
                        </a:rPr>
                        <a:t>分</a:t>
                      </a:r>
                      <a:r>
                        <a:rPr lang="en-US" altLang="zh-TW" sz="800" dirty="0">
                          <a:effectLst/>
                        </a:rPr>
                        <a:t>)</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dirty="0">
                          <a:effectLst/>
                        </a:rPr>
                        <a:t>3</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690440950"/>
                  </a:ext>
                </a:extLst>
              </a:tr>
              <a:tr h="209770">
                <a:tc>
                  <a:txBody>
                    <a:bodyPr/>
                    <a:lstStyle/>
                    <a:p>
                      <a:pPr algn="ctr" rtl="0" fontAlgn="b"/>
                      <a:r>
                        <a:rPr lang="zh-TW" altLang="en-US" sz="800">
                          <a:effectLst/>
                        </a:rPr>
                        <a:t>跳</a:t>
                      </a:r>
                      <a:r>
                        <a:rPr lang="en-US" altLang="zh-TW" sz="800">
                          <a:effectLst/>
                        </a:rPr>
                        <a:t>6-2</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每個月定期定額投資</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5</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870136211"/>
                  </a:ext>
                </a:extLst>
              </a:tr>
              <a:tr h="510502">
                <a:tc>
                  <a:txBody>
                    <a:bodyPr/>
                    <a:lstStyle/>
                    <a:p>
                      <a:pPr algn="ctr" rtl="0" fontAlgn="b"/>
                      <a:r>
                        <a:rPr lang="zh-TW" altLang="en-US" sz="800">
                          <a:effectLst/>
                        </a:rPr>
                        <a:t>跳</a:t>
                      </a:r>
                      <a:r>
                        <a:rPr lang="en-US" altLang="zh-TW" sz="800">
                          <a:effectLst/>
                        </a:rPr>
                        <a:t>6-3</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dirty="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一筆錢一次投入，搭配每個月定期定額投資</a:t>
                      </a:r>
                      <a:r>
                        <a:rPr lang="en-US" altLang="zh-TW" sz="800">
                          <a:effectLst/>
                        </a:rPr>
                        <a:t>(</a:t>
                      </a:r>
                      <a:r>
                        <a:rPr lang="zh-TW" altLang="en-US" sz="800">
                          <a:effectLst/>
                        </a:rPr>
                        <a:t>扣下面那題，最後變</a:t>
                      </a:r>
                      <a:r>
                        <a:rPr lang="en-US" altLang="zh-TW" sz="800">
                          <a:effectLst/>
                        </a:rPr>
                        <a:t>100</a:t>
                      </a:r>
                      <a:r>
                        <a:rPr lang="zh-TW" altLang="en-US" sz="800">
                          <a:effectLst/>
                        </a:rPr>
                        <a:t>分</a:t>
                      </a:r>
                      <a:r>
                        <a:rPr lang="en-US" altLang="zh-TW" sz="800">
                          <a:effectLst/>
                        </a:rPr>
                        <a:t>)</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5</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544177127"/>
                  </a:ext>
                </a:extLst>
              </a:tr>
              <a:tr h="310015">
                <a:tc>
                  <a:txBody>
                    <a:bodyPr/>
                    <a:lstStyle/>
                    <a:p>
                      <a:pPr algn="ctr" rtl="0" fontAlgn="b"/>
                      <a:r>
                        <a:rPr lang="en-US" altLang="zh-TW" sz="800" dirty="0">
                          <a:effectLst/>
                        </a:rPr>
                        <a:t>6-1</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您預計投入的金額</a:t>
                      </a:r>
                      <a:r>
                        <a:rPr lang="en-US" altLang="zh-TW" sz="800" dirty="0">
                          <a:effectLst/>
                        </a:rPr>
                        <a:t>(</a:t>
                      </a:r>
                      <a:r>
                        <a:rPr lang="zh-TW" altLang="en-US" sz="800" dirty="0">
                          <a:effectLst/>
                        </a:rPr>
                        <a:t>單位</a:t>
                      </a:r>
                      <a:r>
                        <a:rPr lang="en-US" altLang="zh-TW" sz="800" dirty="0">
                          <a:effectLst/>
                        </a:rPr>
                        <a:t>:</a:t>
                      </a:r>
                      <a:r>
                        <a:rPr lang="zh-TW" altLang="en-US" sz="800" dirty="0">
                          <a:effectLst/>
                        </a:rPr>
                        <a:t>新台幣</a:t>
                      </a:r>
                      <a:r>
                        <a:rPr lang="en-US" altLang="zh-TW" sz="800" dirty="0">
                          <a:effectLst/>
                        </a:rPr>
                        <a:t>)</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2767277919"/>
                  </a:ext>
                </a:extLst>
              </a:tr>
              <a:tr h="410258">
                <a:tc>
                  <a:txBody>
                    <a:bodyPr/>
                    <a:lstStyle/>
                    <a:p>
                      <a:pPr algn="ctr" rtl="0" fontAlgn="b"/>
                      <a:r>
                        <a:rPr lang="en-US" altLang="zh-TW" sz="800">
                          <a:effectLst/>
                        </a:rPr>
                        <a:t>6-2</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您每月定期定額預計投入的金額</a:t>
                      </a:r>
                      <a:r>
                        <a:rPr lang="en-US" altLang="zh-TW" sz="800" dirty="0">
                          <a:effectLst/>
                        </a:rPr>
                        <a:t>(</a:t>
                      </a:r>
                      <a:r>
                        <a:rPr lang="zh-TW" altLang="en-US" sz="800" dirty="0">
                          <a:effectLst/>
                        </a:rPr>
                        <a:t>單位</a:t>
                      </a:r>
                      <a:r>
                        <a:rPr lang="en-US" altLang="zh-TW" sz="800" dirty="0">
                          <a:effectLst/>
                        </a:rPr>
                        <a:t>:</a:t>
                      </a:r>
                      <a:r>
                        <a:rPr lang="zh-TW" altLang="en-US" sz="800" dirty="0">
                          <a:effectLst/>
                        </a:rPr>
                        <a:t>新台幣</a:t>
                      </a:r>
                      <a:r>
                        <a:rPr lang="en-US" altLang="zh-TW" sz="800" dirty="0">
                          <a:effectLst/>
                        </a:rPr>
                        <a:t>)</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2926711312"/>
                  </a:ext>
                </a:extLst>
              </a:tr>
              <a:tr h="410258">
                <a:tc>
                  <a:txBody>
                    <a:bodyPr/>
                    <a:lstStyle/>
                    <a:p>
                      <a:pPr algn="ctr" rtl="0" fontAlgn="b"/>
                      <a:r>
                        <a:rPr lang="en-US" altLang="zh-TW" sz="800">
                          <a:effectLst/>
                        </a:rPr>
                        <a:t>6-3</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您預計一筆錢一次投入的金額</a:t>
                      </a:r>
                      <a:r>
                        <a:rPr lang="en-US" altLang="zh-TW" sz="800" dirty="0">
                          <a:effectLst/>
                        </a:rPr>
                        <a:t>(</a:t>
                      </a:r>
                      <a:r>
                        <a:rPr lang="zh-TW" altLang="en-US" sz="800" dirty="0">
                          <a:effectLst/>
                        </a:rPr>
                        <a:t>單位</a:t>
                      </a:r>
                      <a:r>
                        <a:rPr lang="en-US" altLang="zh-TW" sz="800" dirty="0">
                          <a:effectLst/>
                        </a:rPr>
                        <a:t>:</a:t>
                      </a:r>
                      <a:r>
                        <a:rPr lang="zh-TW" altLang="en-US" sz="800" dirty="0">
                          <a:effectLst/>
                        </a:rPr>
                        <a:t>新台幣</a:t>
                      </a:r>
                      <a:r>
                        <a:rPr lang="en-US" altLang="zh-TW" sz="800" dirty="0">
                          <a:effectLst/>
                        </a:rPr>
                        <a:t>)</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4015044502"/>
                  </a:ext>
                </a:extLst>
              </a:tr>
              <a:tr h="410258">
                <a:tc>
                  <a:txBody>
                    <a:bodyPr/>
                    <a:lstStyle/>
                    <a:p>
                      <a:pPr algn="ctr" rtl="0" fontAlgn="b"/>
                      <a:r>
                        <a:rPr lang="en-US" altLang="zh-TW" sz="800">
                          <a:effectLst/>
                        </a:rPr>
                        <a:t>6-3</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您預計每月定期定額投入的金額</a:t>
                      </a:r>
                      <a:r>
                        <a:rPr lang="en-US" altLang="zh-TW" sz="800" dirty="0">
                          <a:effectLst/>
                        </a:rPr>
                        <a:t>(</a:t>
                      </a:r>
                      <a:r>
                        <a:rPr lang="zh-TW" altLang="en-US" sz="800" dirty="0">
                          <a:effectLst/>
                        </a:rPr>
                        <a:t>單位</a:t>
                      </a:r>
                      <a:r>
                        <a:rPr lang="en-US" altLang="zh-TW" sz="800" dirty="0">
                          <a:effectLst/>
                        </a:rPr>
                        <a:t>:</a:t>
                      </a:r>
                      <a:r>
                        <a:rPr lang="zh-TW" altLang="en-US" sz="800" dirty="0">
                          <a:effectLst/>
                        </a:rPr>
                        <a:t>新台幣</a:t>
                      </a:r>
                      <a:r>
                        <a:rPr lang="en-US" altLang="zh-TW" sz="800" dirty="0">
                          <a:effectLst/>
                        </a:rPr>
                        <a:t>)</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b"/>
                      <a:endParaRPr lang="zh-TW" altLang="en-US" sz="800" dirty="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539860576"/>
                  </a:ext>
                </a:extLst>
              </a:tr>
              <a:tr h="310015">
                <a:tc>
                  <a:txBody>
                    <a:bodyPr/>
                    <a:lstStyle/>
                    <a:p>
                      <a:pPr algn="ctr" rtl="0" fontAlgn="b"/>
                      <a:r>
                        <a:rPr lang="en-US" altLang="zh-TW" sz="800" dirty="0">
                          <a:effectLst/>
                        </a:rPr>
                        <a:t>7</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您的月收入大約為</a:t>
                      </a:r>
                      <a:r>
                        <a:rPr lang="en-US" altLang="zh-TW" sz="800" dirty="0">
                          <a:effectLst/>
                        </a:rPr>
                        <a:t>(</a:t>
                      </a:r>
                      <a:r>
                        <a:rPr lang="zh-TW" altLang="en-US" sz="800" dirty="0">
                          <a:effectLst/>
                        </a:rPr>
                        <a:t>單位</a:t>
                      </a:r>
                      <a:r>
                        <a:rPr lang="en-US" altLang="zh-TW" sz="800" dirty="0">
                          <a:effectLst/>
                        </a:rPr>
                        <a:t>: </a:t>
                      </a:r>
                      <a:r>
                        <a:rPr lang="zh-TW" altLang="en-US" sz="800" dirty="0">
                          <a:effectLst/>
                        </a:rPr>
                        <a:t>新台幣</a:t>
                      </a:r>
                      <a:r>
                        <a:rPr lang="en-US" altLang="zh-TW" sz="800" dirty="0">
                          <a:effectLst/>
                        </a:rPr>
                        <a:t>)</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endParaRPr lang="zh-TW" altLang="en-US" dirty="0"/>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endParaRPr lang="zh-TW" altLang="en-US" dirty="0"/>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b"/>
                      <a:r>
                        <a:rPr lang="en-US" sz="800" dirty="0">
                          <a:effectLst/>
                        </a:rPr>
                        <a:t>score</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593853337"/>
                  </a:ext>
                </a:extLst>
              </a:tr>
              <a:tr h="710991">
                <a:tc>
                  <a:txBody>
                    <a:bodyPr/>
                    <a:lstStyle/>
                    <a:p>
                      <a:pPr algn="ctr" rtl="0" fontAlgn="b"/>
                      <a:r>
                        <a:rPr lang="zh-TW" altLang="en-US" sz="800">
                          <a:effectLst/>
                        </a:rPr>
                        <a:t>只有純選定期定額本題才算分</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US" altLang="zh-TW" sz="800">
                          <a:effectLst/>
                        </a:rPr>
                        <a:t>20</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800" dirty="0">
                          <a:effectLst/>
                        </a:rPr>
                        <a:t>0-2</a:t>
                      </a:r>
                      <a:r>
                        <a:rPr lang="zh-TW" altLang="en-US" sz="800" dirty="0">
                          <a:effectLst/>
                        </a:rPr>
                        <a:t>萬</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altLang="zh-TW" sz="800">
                          <a:effectLst/>
                        </a:rPr>
                        <a:t>10-20%</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5</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608782016"/>
                  </a:ext>
                </a:extLst>
              </a:tr>
              <a:tr h="133326">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800">
                          <a:effectLst/>
                        </a:rPr>
                        <a:t>2-4</a:t>
                      </a:r>
                      <a:r>
                        <a:rPr lang="zh-TW" altLang="en-US" sz="800">
                          <a:effectLst/>
                        </a:rPr>
                        <a:t>萬</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altLang="zh-TW" sz="800">
                          <a:effectLst/>
                        </a:rPr>
                        <a:t>20-40%</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10</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095799421"/>
                  </a:ext>
                </a:extLst>
              </a:tr>
              <a:tr h="133326">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800" dirty="0">
                          <a:effectLst/>
                        </a:rPr>
                        <a:t>4-6</a:t>
                      </a:r>
                      <a:r>
                        <a:rPr lang="zh-TW" altLang="en-US" sz="800" dirty="0">
                          <a:effectLst/>
                        </a:rPr>
                        <a:t>萬</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altLang="zh-TW" sz="800">
                          <a:effectLst/>
                        </a:rPr>
                        <a:t>40-60%</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15</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935950078"/>
                  </a:ext>
                </a:extLst>
              </a:tr>
              <a:tr h="133326">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800">
                          <a:effectLst/>
                        </a:rPr>
                        <a:t>6-8</a:t>
                      </a:r>
                      <a:r>
                        <a:rPr lang="zh-TW" altLang="en-US" sz="800">
                          <a:effectLst/>
                        </a:rPr>
                        <a:t>萬</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algn="ctr" rtl="0" fontAlgn="b"/>
                      <a:r>
                        <a:rPr lang="en-US" altLang="zh-TW" sz="800">
                          <a:effectLst/>
                        </a:rPr>
                        <a:t>60%</a:t>
                      </a:r>
                      <a:r>
                        <a:rPr lang="zh-TW" altLang="en-US" sz="800">
                          <a:effectLst/>
                        </a:rPr>
                        <a:t>以上</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800">
                          <a:effectLst/>
                        </a:rPr>
                        <a:t>20</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757269030"/>
                  </a:ext>
                </a:extLst>
              </a:tr>
              <a:tr h="133326">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800" dirty="0">
                          <a:effectLst/>
                        </a:rPr>
                        <a:t>8-10</a:t>
                      </a:r>
                      <a:r>
                        <a:rPr lang="zh-TW" altLang="en-US" sz="800" dirty="0">
                          <a:effectLst/>
                        </a:rPr>
                        <a:t>萬</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chemeClr val="bg1"/>
                    </a:solidFill>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878844971"/>
                  </a:ext>
                </a:extLst>
              </a:tr>
              <a:tr h="133326">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US" altLang="zh-TW" sz="800" dirty="0">
                          <a:effectLst/>
                        </a:rPr>
                        <a:t>10</a:t>
                      </a:r>
                      <a:r>
                        <a:rPr lang="zh-TW" altLang="en-US" sz="800" dirty="0">
                          <a:effectLst/>
                        </a:rPr>
                        <a:t>萬以上</a:t>
                      </a: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zh-TW" altLang="en-US" sz="80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zh-TW" altLang="en-US" sz="800" dirty="0">
                        <a:effectLst/>
                      </a:endParaRPr>
                    </a:p>
                  </a:txBody>
                  <a:tcPr marL="6964" marR="6964" marT="4643" marB="4643"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94686076"/>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43992809"/>
              </p:ext>
            </p:extLst>
          </p:nvPr>
        </p:nvGraphicFramePr>
        <p:xfrm>
          <a:off x="6394619" y="1820375"/>
          <a:ext cx="3001299" cy="4663644"/>
        </p:xfrm>
        <a:graphic>
          <a:graphicData uri="http://schemas.openxmlformats.org/drawingml/2006/table">
            <a:tbl>
              <a:tblPr/>
              <a:tblGrid>
                <a:gridCol w="351029">
                  <a:extLst>
                    <a:ext uri="{9D8B030D-6E8A-4147-A177-3AD203B41FA5}">
                      <a16:colId xmlns:a16="http://schemas.microsoft.com/office/drawing/2014/main" xmlns="" val="332298117"/>
                    </a:ext>
                  </a:extLst>
                </a:gridCol>
                <a:gridCol w="493352">
                  <a:extLst>
                    <a:ext uri="{9D8B030D-6E8A-4147-A177-3AD203B41FA5}">
                      <a16:colId xmlns:a16="http://schemas.microsoft.com/office/drawing/2014/main" xmlns="" val="692657074"/>
                    </a:ext>
                  </a:extLst>
                </a:gridCol>
                <a:gridCol w="580797">
                  <a:extLst>
                    <a:ext uri="{9D8B030D-6E8A-4147-A177-3AD203B41FA5}">
                      <a16:colId xmlns:a16="http://schemas.microsoft.com/office/drawing/2014/main" xmlns="" val="2858576293"/>
                    </a:ext>
                  </a:extLst>
                </a:gridCol>
                <a:gridCol w="916186">
                  <a:extLst>
                    <a:ext uri="{9D8B030D-6E8A-4147-A177-3AD203B41FA5}">
                      <a16:colId xmlns:a16="http://schemas.microsoft.com/office/drawing/2014/main" xmlns="" val="2945644019"/>
                    </a:ext>
                  </a:extLst>
                </a:gridCol>
                <a:gridCol w="659935">
                  <a:extLst>
                    <a:ext uri="{9D8B030D-6E8A-4147-A177-3AD203B41FA5}">
                      <a16:colId xmlns:a16="http://schemas.microsoft.com/office/drawing/2014/main" xmlns="" val="2139062251"/>
                    </a:ext>
                  </a:extLst>
                </a:gridCol>
              </a:tblGrid>
              <a:tr h="136678">
                <a:tc>
                  <a:txBody>
                    <a:bodyPr/>
                    <a:lstStyle/>
                    <a:p>
                      <a:pPr algn="ctr" rtl="0" fontAlgn="b"/>
                      <a:r>
                        <a:rPr lang="zh-TW" altLang="en-US" sz="800" dirty="0">
                          <a:solidFill>
                            <a:srgbClr val="FFFFFF"/>
                          </a:solidFill>
                          <a:effectLst/>
                        </a:rPr>
                        <a:t>題</a:t>
                      </a:r>
                      <a:r>
                        <a:rPr lang="zh-TW" altLang="en-US" sz="800" dirty="0" smtClean="0">
                          <a:solidFill>
                            <a:srgbClr val="FFFFFF"/>
                          </a:solidFill>
                          <a:effectLst/>
                        </a:rPr>
                        <a:t>號</a:t>
                      </a:r>
                      <a:endParaRPr lang="zh-TW" altLang="en-US" sz="800" dirty="0">
                        <a:solidFill>
                          <a:srgbClr val="FFFFFF"/>
                        </a:solidFill>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rtl="0" fontAlgn="b"/>
                      <a:r>
                        <a:rPr lang="en-US" sz="800" dirty="0">
                          <a:solidFill>
                            <a:srgbClr val="FFFFFF"/>
                          </a:solidFill>
                          <a:effectLst/>
                        </a:rPr>
                        <a:t>Question</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rtl="0" fontAlgn="b"/>
                      <a:r>
                        <a:rPr lang="en-US" sz="800" dirty="0">
                          <a:solidFill>
                            <a:srgbClr val="FFFFFF"/>
                          </a:solidFill>
                          <a:effectLst/>
                        </a:rPr>
                        <a:t>content</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rtl="0" fontAlgn="b"/>
                      <a:r>
                        <a:rPr lang="en-US" sz="800" dirty="0">
                          <a:solidFill>
                            <a:srgbClr val="FFFFFF"/>
                          </a:solidFill>
                          <a:effectLst/>
                        </a:rPr>
                        <a:t>score</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algn="ctr" rtl="0" fontAlgn="b"/>
                      <a:endParaRPr lang="zh-TW" altLang="en-US" sz="800" dirty="0">
                        <a:solidFill>
                          <a:srgbClr val="FFFFFF"/>
                        </a:solidFill>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extLst>
                  <a:ext uri="{0D108BD9-81ED-4DB2-BD59-A6C34878D82A}">
                    <a16:rowId xmlns:a16="http://schemas.microsoft.com/office/drawing/2014/main" xmlns="" val="3455806212"/>
                  </a:ext>
                </a:extLst>
              </a:tr>
              <a:tr h="243827">
                <a:tc>
                  <a:txBody>
                    <a:bodyPr/>
                    <a:lstStyle/>
                    <a:p>
                      <a:pPr algn="ctr" rtl="0" fontAlgn="b"/>
                      <a:r>
                        <a:rPr lang="en-US" altLang="zh-TW" sz="700" dirty="0">
                          <a:effectLst/>
                        </a:rPr>
                        <a:t>8</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algn="ctr" rtl="0" fontAlgn="b"/>
                      <a:endParaRPr lang="en-US" altLang="zh-TW" sz="700" dirty="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700" dirty="0">
                          <a:effectLst/>
                        </a:rPr>
                        <a:t>投資資金的主要來源</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700" dirty="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700" dirty="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1520943355"/>
                  </a:ext>
                </a:extLst>
              </a:tr>
              <a:tr h="12730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US" altLang="zh-TW" sz="700">
                          <a:effectLst/>
                        </a:rPr>
                        <a:t>10</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700">
                          <a:effectLst/>
                        </a:rPr>
                        <a:t>薪資收入</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700">
                          <a:effectLst/>
                        </a:rPr>
                        <a:t>7</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984865119"/>
                  </a:ext>
                </a:extLst>
              </a:tr>
              <a:tr h="12730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700">
                          <a:effectLst/>
                        </a:rPr>
                        <a:t>退休金</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700">
                          <a:effectLst/>
                        </a:rPr>
                        <a:t>4</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668509186"/>
                  </a:ext>
                </a:extLst>
              </a:tr>
              <a:tr h="12730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700">
                          <a:effectLst/>
                        </a:rPr>
                        <a:t>遺產繼承收入</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700">
                          <a:effectLst/>
                        </a:rPr>
                        <a:t>10</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916870923"/>
                  </a:ext>
                </a:extLst>
              </a:tr>
              <a:tr h="12730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700">
                          <a:effectLst/>
                        </a:rPr>
                        <a:t>投資理財</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700">
                          <a:effectLst/>
                        </a:rPr>
                        <a:t>7</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378512753"/>
                  </a:ext>
                </a:extLst>
              </a:tr>
              <a:tr h="12730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rtl="0" fontAlgn="b"/>
                      <a:r>
                        <a:rPr lang="zh-TW" altLang="en-US" sz="700">
                          <a:effectLst/>
                        </a:rPr>
                        <a:t>其他</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rtl="0" fontAlgn="b"/>
                      <a:r>
                        <a:rPr lang="en-US" altLang="zh-TW" sz="700">
                          <a:effectLst/>
                        </a:rPr>
                        <a:t>7</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xmlns="" val="3832864495"/>
                  </a:ext>
                </a:extLst>
              </a:tr>
              <a:tr h="476863">
                <a:tc>
                  <a:txBody>
                    <a:bodyPr/>
                    <a:lstStyle/>
                    <a:p>
                      <a:pPr algn="ctr" rtl="0" fontAlgn="b"/>
                      <a:r>
                        <a:rPr lang="en-US" altLang="zh-TW" sz="700" dirty="0">
                          <a:effectLst/>
                        </a:rPr>
                        <a:t>9</a:t>
                      </a: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algn="ctr" rtl="0" fontAlgn="b"/>
                      <a:endParaRPr lang="en-US" altLang="zh-TW" sz="700" dirty="0">
                        <a:effectLst/>
                      </a:endParaRP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rtl="0" fontAlgn="b"/>
                      <a:r>
                        <a:rPr lang="zh-TW" altLang="en-US" sz="700" dirty="0">
                          <a:effectLst/>
                        </a:rPr>
                        <a:t>本次投資的總目標金額</a:t>
                      </a:r>
                      <a:r>
                        <a:rPr lang="en-US" altLang="zh-TW" sz="700" dirty="0">
                          <a:effectLst/>
                        </a:rPr>
                        <a:t>(</a:t>
                      </a:r>
                      <a:r>
                        <a:rPr lang="zh-TW" altLang="en-US" sz="700" dirty="0">
                          <a:effectLst/>
                        </a:rPr>
                        <a:t>單位</a:t>
                      </a:r>
                      <a:r>
                        <a:rPr lang="en-US" altLang="zh-TW" sz="700" dirty="0">
                          <a:effectLst/>
                        </a:rPr>
                        <a:t>:</a:t>
                      </a:r>
                      <a:r>
                        <a:rPr lang="zh-TW" altLang="en-US" sz="700" dirty="0">
                          <a:effectLst/>
                        </a:rPr>
                        <a:t>新台幣</a:t>
                      </a:r>
                      <a:r>
                        <a:rPr lang="en-US" altLang="zh-TW" sz="700" dirty="0">
                          <a:effectLst/>
                        </a:rPr>
                        <a:t>)</a:t>
                      </a: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rtl="0" fontAlgn="b"/>
                      <a:endParaRPr lang="zh-TW" altLang="en-US" sz="700" dirty="0">
                        <a:effectLst/>
                      </a:endParaRP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rtl="0" fontAlgn="b"/>
                      <a:endParaRPr lang="zh-TW" altLang="en-US" sz="700" dirty="0">
                        <a:effectLst/>
                      </a:endParaRP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extLst>
                  <a:ext uri="{0D108BD9-81ED-4DB2-BD59-A6C34878D82A}">
                    <a16:rowId xmlns:a16="http://schemas.microsoft.com/office/drawing/2014/main" xmlns="" val="3865434376"/>
                  </a:ext>
                </a:extLst>
              </a:tr>
              <a:tr h="360345">
                <a:tc>
                  <a:txBody>
                    <a:bodyPr/>
                    <a:lstStyle/>
                    <a:p>
                      <a:pPr algn="ctr" rtl="0" fontAlgn="b"/>
                      <a:r>
                        <a:rPr lang="en-US" altLang="zh-TW" sz="700" dirty="0">
                          <a:effectLst/>
                        </a:rPr>
                        <a:t>10</a:t>
                      </a: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algn="ctr" rtl="0" fontAlgn="b"/>
                      <a:endParaRPr lang="en-US" altLang="zh-TW" sz="700" dirty="0">
                        <a:effectLst/>
                      </a:endParaRP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rtl="0" fontAlgn="b"/>
                      <a:r>
                        <a:rPr lang="zh-TW" altLang="en-US" sz="700" dirty="0">
                          <a:effectLst/>
                        </a:rPr>
                        <a:t>希望在多少時間內達到您的目標 </a:t>
                      </a: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rtl="0" fontAlgn="b"/>
                      <a:endParaRPr lang="zh-TW" altLang="en-US" sz="700" dirty="0">
                        <a:effectLst/>
                      </a:endParaRP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rtl="0" fontAlgn="b"/>
                      <a:endParaRPr lang="zh-TW" altLang="en-US" sz="700" dirty="0">
                        <a:effectLst/>
                      </a:endParaRP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extLst>
                  <a:ext uri="{0D108BD9-81ED-4DB2-BD59-A6C34878D82A}">
                    <a16:rowId xmlns:a16="http://schemas.microsoft.com/office/drawing/2014/main" xmlns="" val="1008359523"/>
                  </a:ext>
                </a:extLst>
              </a:tr>
              <a:tr h="12730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US" altLang="zh-TW" sz="700">
                          <a:effectLst/>
                        </a:rPr>
                        <a:t>15</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US" altLang="zh-TW" sz="700">
                          <a:effectLst/>
                        </a:rPr>
                        <a:t>1-2</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r>
                        <a:rPr lang="en-US" altLang="zh-TW" sz="700">
                          <a:effectLst/>
                        </a:rPr>
                        <a:t>3</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091344912"/>
                  </a:ext>
                </a:extLst>
              </a:tr>
              <a:tr h="12730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US" altLang="zh-TW" sz="700">
                          <a:effectLst/>
                        </a:rPr>
                        <a:t>3-4</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r>
                        <a:rPr lang="en-US" altLang="zh-TW" sz="700">
                          <a:effectLst/>
                        </a:rPr>
                        <a:t>6</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664320298"/>
                  </a:ext>
                </a:extLst>
              </a:tr>
              <a:tr h="12730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US" altLang="zh-TW" sz="700">
                          <a:effectLst/>
                        </a:rPr>
                        <a:t>5-6</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r>
                        <a:rPr lang="en-US" altLang="zh-TW" sz="700">
                          <a:effectLst/>
                        </a:rPr>
                        <a:t>9</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733910976"/>
                  </a:ext>
                </a:extLst>
              </a:tr>
              <a:tr h="12730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US" altLang="zh-TW" sz="700">
                          <a:effectLst/>
                        </a:rPr>
                        <a:t>7-8</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rtl="0" fontAlgn="b"/>
                      <a:r>
                        <a:rPr lang="en-US" altLang="zh-TW" sz="700">
                          <a:effectLst/>
                        </a:rPr>
                        <a:t>12</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341975288"/>
                  </a:ext>
                </a:extLst>
              </a:tr>
              <a:tr h="12730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r" rtl="0" fontAlgn="b"/>
                      <a:r>
                        <a:rPr lang="en-US" altLang="zh-TW" sz="700">
                          <a:effectLst/>
                        </a:rPr>
                        <a:t>9-10</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rtl="0" fontAlgn="b"/>
                      <a:r>
                        <a:rPr lang="en-US" altLang="zh-TW" sz="700">
                          <a:effectLst/>
                        </a:rPr>
                        <a:t>15</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xmlns="" val="33301615"/>
                  </a:ext>
                </a:extLst>
              </a:tr>
              <a:tr h="826419">
                <a:tc>
                  <a:txBody>
                    <a:bodyPr/>
                    <a:lstStyle/>
                    <a:p>
                      <a:pPr algn="ctr" rtl="0" fontAlgn="b"/>
                      <a:r>
                        <a:rPr lang="en-US" altLang="zh-TW" sz="700" dirty="0">
                          <a:effectLst/>
                        </a:rPr>
                        <a:t>11</a:t>
                      </a: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algn="ctr" rtl="0" fontAlgn="b"/>
                      <a:endParaRPr lang="en-US" altLang="zh-TW" sz="700">
                        <a:effectLst/>
                      </a:endParaRP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rtl="0" fontAlgn="b"/>
                      <a:r>
                        <a:rPr lang="zh-TW" altLang="en-US" sz="700">
                          <a:effectLst/>
                        </a:rPr>
                        <a:t>假設您年初申購了一</a:t>
                      </a:r>
                      <a:r>
                        <a:rPr lang="en-US" altLang="zh-TW" sz="700">
                          <a:effectLst/>
                        </a:rPr>
                        <a:t>10000</a:t>
                      </a:r>
                      <a:r>
                        <a:rPr lang="zh-TW" altLang="en-US" sz="700">
                          <a:effectLst/>
                        </a:rPr>
                        <a:t>元的基金，一年內您能接受的淨值變動範圍？</a:t>
                      </a: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rtl="0" fontAlgn="b"/>
                      <a:endParaRPr lang="zh-TW" altLang="en-US" sz="700" dirty="0">
                        <a:effectLst/>
                      </a:endParaRP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tc>
                  <a:txBody>
                    <a:bodyPr/>
                    <a:lstStyle/>
                    <a:p>
                      <a:pPr rtl="0" fontAlgn="b"/>
                      <a:endParaRPr lang="zh-TW" altLang="en-US" sz="700" dirty="0">
                        <a:effectLst/>
                      </a:endParaRPr>
                    </a:p>
                  </a:txBody>
                  <a:tcPr marL="7778" marR="7778" marT="5185" marB="5185"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1D1C9"/>
                    </a:solidFill>
                  </a:tcPr>
                </a:tc>
                <a:extLst>
                  <a:ext uri="{0D108BD9-81ED-4DB2-BD59-A6C34878D82A}">
                    <a16:rowId xmlns:a16="http://schemas.microsoft.com/office/drawing/2014/main" xmlns="" val="172762943"/>
                  </a:ext>
                </a:extLst>
              </a:tr>
              <a:tr h="12730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b"/>
                      <a:r>
                        <a:rPr lang="en-US" altLang="zh-TW" sz="700">
                          <a:effectLst/>
                        </a:rPr>
                        <a:t>30</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242918820"/>
                  </a:ext>
                </a:extLst>
              </a:tr>
              <a:tr h="24382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700">
                          <a:effectLst/>
                        </a:rPr>
                        <a:t>9100 - 12000 (-9% ~ 20%)</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700">
                          <a:effectLst/>
                        </a:rPr>
                        <a:t>4.5</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381498672"/>
                  </a:ext>
                </a:extLst>
              </a:tr>
              <a:tr h="24382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700">
                          <a:effectLst/>
                        </a:rPr>
                        <a:t>8800 - 12500 (-12% ~ 25%)</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700">
                          <a:effectLst/>
                        </a:rPr>
                        <a:t>7.5</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636502133"/>
                  </a:ext>
                </a:extLst>
              </a:tr>
              <a:tr h="24382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700">
                          <a:effectLst/>
                        </a:rPr>
                        <a:t>8500 - 13000 (-15% ~ 30%)</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700">
                          <a:effectLst/>
                        </a:rPr>
                        <a:t>15</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533367456"/>
                  </a:ext>
                </a:extLst>
              </a:tr>
              <a:tr h="24382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en-US" altLang="zh-TW" sz="700">
                          <a:effectLst/>
                        </a:rPr>
                        <a:t>8100 - 13600 (-19% ~ 36%)</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altLang="zh-TW" sz="700">
                          <a:effectLst/>
                        </a:rPr>
                        <a:t>22.5</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854258227"/>
                  </a:ext>
                </a:extLst>
              </a:tr>
              <a:tr h="243827">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endParaRPr lang="zh-TW" altLang="en-US" sz="700">
                        <a:effectLst/>
                      </a:endParaRP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US" altLang="zh-TW" sz="700">
                          <a:effectLst/>
                        </a:rPr>
                        <a:t>7600 - 14200 (-24% ~ 42%)</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TW" sz="700" dirty="0">
                          <a:effectLst/>
                        </a:rPr>
                        <a:t>30</a:t>
                      </a:r>
                    </a:p>
                  </a:txBody>
                  <a:tcPr marL="7778" marR="7778" marT="5185" marB="518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91726964"/>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2895140526"/>
              </p:ext>
            </p:extLst>
          </p:nvPr>
        </p:nvGraphicFramePr>
        <p:xfrm>
          <a:off x="9491337" y="1818704"/>
          <a:ext cx="2113200" cy="4665315"/>
        </p:xfrm>
        <a:graphic>
          <a:graphicData uri="http://schemas.openxmlformats.org/drawingml/2006/table">
            <a:tbl>
              <a:tblPr/>
              <a:tblGrid>
                <a:gridCol w="390872">
                  <a:extLst>
                    <a:ext uri="{9D8B030D-6E8A-4147-A177-3AD203B41FA5}">
                      <a16:colId xmlns:a16="http://schemas.microsoft.com/office/drawing/2014/main" xmlns="" val="710897648"/>
                    </a:ext>
                  </a:extLst>
                </a:gridCol>
                <a:gridCol w="749585">
                  <a:extLst>
                    <a:ext uri="{9D8B030D-6E8A-4147-A177-3AD203B41FA5}">
                      <a16:colId xmlns:a16="http://schemas.microsoft.com/office/drawing/2014/main" xmlns="" val="3039503413"/>
                    </a:ext>
                  </a:extLst>
                </a:gridCol>
                <a:gridCol w="972743">
                  <a:extLst>
                    <a:ext uri="{9D8B030D-6E8A-4147-A177-3AD203B41FA5}">
                      <a16:colId xmlns:a16="http://schemas.microsoft.com/office/drawing/2014/main" xmlns="" val="4242088790"/>
                    </a:ext>
                  </a:extLst>
                </a:gridCol>
              </a:tblGrid>
              <a:tr h="137555">
                <a:tc>
                  <a:txBody>
                    <a:bodyPr/>
                    <a:lstStyle/>
                    <a:p>
                      <a:pPr algn="ctr" rtl="0" fontAlgn="b"/>
                      <a:r>
                        <a:rPr lang="zh-TW" altLang="en-US" sz="800" dirty="0">
                          <a:solidFill>
                            <a:srgbClr val="FFFFFF"/>
                          </a:solidFill>
                          <a:effectLst/>
                        </a:rPr>
                        <a:t>題</a:t>
                      </a:r>
                      <a:r>
                        <a:rPr lang="zh-TW" altLang="en-US" sz="800" dirty="0" smtClean="0">
                          <a:solidFill>
                            <a:srgbClr val="FFFFFF"/>
                          </a:solidFill>
                          <a:effectLst/>
                        </a:rPr>
                        <a:t>號</a:t>
                      </a:r>
                      <a:endParaRPr lang="zh-TW" altLang="en-US" sz="800" dirty="0">
                        <a:solidFill>
                          <a:srgbClr val="FFFFFF"/>
                        </a:solidFill>
                        <a:effectLst/>
                      </a:endParaRP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rtl="0" fontAlgn="b"/>
                      <a:r>
                        <a:rPr lang="en-US" sz="800" dirty="0">
                          <a:solidFill>
                            <a:srgbClr val="FFFFFF"/>
                          </a:solidFill>
                          <a:effectLst/>
                        </a:rPr>
                        <a:t>Question</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tc>
                  <a:txBody>
                    <a:bodyPr/>
                    <a:lstStyle/>
                    <a:p>
                      <a:pPr rtl="0" fontAlgn="b"/>
                      <a:r>
                        <a:rPr lang="en-US" sz="800" dirty="0">
                          <a:solidFill>
                            <a:srgbClr val="FFFFFF"/>
                          </a:solidFill>
                          <a:effectLst/>
                        </a:rPr>
                        <a:t>content</a:t>
                      </a:r>
                    </a:p>
                  </a:txBody>
                  <a:tcPr marL="7410" marR="7410" marT="4940" marB="494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C00000"/>
                    </a:solidFill>
                  </a:tcPr>
                </a:tc>
                <a:extLst>
                  <a:ext uri="{0D108BD9-81ED-4DB2-BD59-A6C34878D82A}">
                    <a16:rowId xmlns:a16="http://schemas.microsoft.com/office/drawing/2014/main" xmlns="" val="3066066576"/>
                  </a:ext>
                </a:extLst>
              </a:tr>
              <a:tr h="280997">
                <a:tc>
                  <a:txBody>
                    <a:bodyPr/>
                    <a:lstStyle/>
                    <a:p>
                      <a:pPr algn="ctr" rtl="0" fontAlgn="b"/>
                      <a:r>
                        <a:rPr lang="en-US" altLang="zh-TW" sz="800" dirty="0">
                          <a:effectLst/>
                        </a:rPr>
                        <a:t>12</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您覺得您是什麼樣的投資人</a:t>
                      </a:r>
                      <a:r>
                        <a:rPr lang="en-US" altLang="zh-TW" sz="800" dirty="0">
                          <a:effectLst/>
                        </a:rPr>
                        <a:t>?</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2685408373"/>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r>
                        <a:rPr lang="zh-TW" altLang="en-US" sz="800">
                          <a:effectLst/>
                        </a:rPr>
                        <a:t>無法承受風險</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xmlns="" val="1533100498"/>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可以承受一點風險</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256898256"/>
                  </a:ext>
                </a:extLst>
              </a:tr>
              <a:tr h="280997">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對於風險較不在意，投資收益更重要</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203136144"/>
                  </a:ext>
                </a:extLst>
              </a:tr>
              <a:tr h="280997">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可以承受很大的風險，追求高投資收益</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824504284"/>
                  </a:ext>
                </a:extLst>
              </a:tr>
              <a:tr h="408240">
                <a:tc>
                  <a:txBody>
                    <a:bodyPr/>
                    <a:lstStyle/>
                    <a:p>
                      <a:pPr algn="ctr" rtl="0" fontAlgn="b"/>
                      <a:r>
                        <a:rPr lang="en-US" altLang="zh-TW" sz="800" dirty="0">
                          <a:effectLst/>
                        </a:rPr>
                        <a:t>13</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您是否有訂閱或追蹤以下任何財經周刊</a:t>
                      </a:r>
                      <a:r>
                        <a:rPr lang="en-US" altLang="zh-TW" sz="800" dirty="0">
                          <a:effectLst/>
                        </a:rPr>
                        <a:t>/ </a:t>
                      </a:r>
                      <a:r>
                        <a:rPr lang="zh-TW" altLang="en-US" sz="800" dirty="0">
                          <a:effectLst/>
                        </a:rPr>
                        <a:t>平台</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2699362972"/>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財經</a:t>
                      </a:r>
                      <a:r>
                        <a:rPr lang="en-US" sz="800">
                          <a:effectLst/>
                        </a:rPr>
                        <a:t>M</a:t>
                      </a:r>
                      <a:r>
                        <a:rPr lang="zh-TW" altLang="en-US" sz="800">
                          <a:effectLst/>
                        </a:rPr>
                        <a:t>平方</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416390700"/>
                  </a:ext>
                </a:extLst>
              </a:tr>
              <a:tr h="280997">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市場先生</a:t>
                      </a:r>
                      <a:r>
                        <a:rPr lang="en-US" altLang="zh-TW" sz="800">
                          <a:effectLst/>
                        </a:rPr>
                        <a:t>(</a:t>
                      </a:r>
                      <a:r>
                        <a:rPr lang="en-US" sz="800">
                          <a:effectLst/>
                        </a:rPr>
                        <a:t>Mr.Market)</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579875624"/>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股魚</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1468475731"/>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商業週刊</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234829798"/>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天下雜誌</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551606982"/>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鉅亨網</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484050683"/>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以上皆無</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4020982715"/>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r>
                        <a:rPr lang="zh-TW" altLang="en-US" sz="800">
                          <a:effectLst/>
                        </a:rPr>
                        <a:t>其他</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xmlns="" val="2052270566"/>
                  </a:ext>
                </a:extLst>
              </a:tr>
              <a:tr h="408240">
                <a:tc>
                  <a:txBody>
                    <a:bodyPr/>
                    <a:lstStyle/>
                    <a:p>
                      <a:pPr algn="ctr" rtl="0" fontAlgn="b"/>
                      <a:r>
                        <a:rPr lang="en-US" altLang="zh-TW" sz="800" dirty="0">
                          <a:effectLst/>
                        </a:rPr>
                        <a:t>14</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若能夠選擇申購的投信平台，請問您會選擇哪間？</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3495626986"/>
                  </a:ext>
                </a:extLst>
              </a:tr>
              <a:tr h="280997">
                <a:tc>
                  <a:txBody>
                    <a:bodyPr/>
                    <a:lstStyle/>
                    <a:p>
                      <a:pPr algn="ctr" rtl="0" fontAlgn="b"/>
                      <a:r>
                        <a:rPr lang="en-US" altLang="zh-TW" sz="800">
                          <a:effectLst/>
                        </a:rPr>
                        <a:t>15</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r>
                        <a:rPr lang="zh-TW" altLang="en-US" sz="800" dirty="0">
                          <a:effectLst/>
                        </a:rPr>
                        <a:t>承上題，為什麼選擇該公司？</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tc>
                  <a:txBody>
                    <a:bodyPr/>
                    <a:lstStyle/>
                    <a:p>
                      <a:pPr rtl="0" fontAlgn="b"/>
                      <a:endParaRPr lang="zh-TW" altLang="en-US" sz="800"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1D1C9"/>
                    </a:solidFill>
                  </a:tcPr>
                </a:tc>
                <a:extLst>
                  <a:ext uri="{0D108BD9-81ED-4DB2-BD59-A6C34878D82A}">
                    <a16:rowId xmlns:a16="http://schemas.microsoft.com/office/drawing/2014/main" xmlns="" val="4156425765"/>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品牌名聲</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765390954"/>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手續費較低</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618333110"/>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本身為用戶</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2333072347"/>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親友推薦</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066542567"/>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rtl="0" fontAlgn="b"/>
                      <a:r>
                        <a:rPr lang="zh-TW" altLang="en-US" sz="800">
                          <a:effectLst/>
                        </a:rPr>
                        <a:t>投資選擇多元</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xmlns="" val="379228029"/>
                  </a:ext>
                </a:extLst>
              </a:tr>
              <a:tr h="153753">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endParaRPr lang="zh-TW" altLang="en-US" sz="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r>
                        <a:rPr lang="zh-TW" altLang="en-US" sz="800" dirty="0">
                          <a:effectLst/>
                        </a:rPr>
                        <a:t>其他</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xmlns="" val="4118077793"/>
                  </a:ext>
                </a:extLst>
              </a:tr>
            </a:tbl>
          </a:graphicData>
        </a:graphic>
      </p:graphicFrame>
    </p:spTree>
    <p:custDataLst>
      <p:tags r:id="rId2"/>
    </p:custDataLst>
    <p:extLst>
      <p:ext uri="{BB962C8B-B14F-4D97-AF65-F5344CB8AC3E}">
        <p14:creationId xmlns:p14="http://schemas.microsoft.com/office/powerpoint/2010/main" val="111644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物件 5" hidden="1"/>
          <p:cNvGraphicFramePr>
            <a:graphicFrameLocks noChangeAspect="1"/>
          </p:cNvGraphicFramePr>
          <p:nvPr>
            <p:custDataLst>
              <p:tags r:id="rId3"/>
            </p:custDataLst>
            <p:extLst>
              <p:ext uri="{D42A27DB-BD31-4B8C-83A1-F6EECF244321}">
                <p14:modId xmlns:p14="http://schemas.microsoft.com/office/powerpoint/2010/main" val="28316714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71" name="think-cell Slide" r:id="rId53" imgW="395" imgH="396" progId="TCLayout.ActiveDocument.1">
                  <p:embed/>
                </p:oleObj>
              </mc:Choice>
              <mc:Fallback>
                <p:oleObj name="think-cell Slide" r:id="rId53" imgW="395" imgH="396" progId="TCLayout.ActiveDocument.1">
                  <p:embed/>
                  <p:pic>
                    <p:nvPicPr>
                      <p:cNvPr id="6" name="物件 5" hidden="1"/>
                      <p:cNvPicPr/>
                      <p:nvPr/>
                    </p:nvPicPr>
                    <p:blipFill>
                      <a:blip r:embed="rId5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356100"/>
            <a:ext cx="10933200" cy="332399"/>
          </a:xfrm>
          <a:ln cap="rnd">
            <a:noFill/>
            <a:round/>
          </a:ln>
        </p:spPr>
        <p:txBody>
          <a:bodyPr vert="horz"/>
          <a:lstStyle/>
          <a:p>
            <a:r>
              <a:rPr lang="zh-TW" altLang="en-US" sz="2400" b="1" dirty="0">
                <a:solidFill>
                  <a:schemeClr val="tx1"/>
                </a:solidFill>
              </a:rPr>
              <a:t>我們收集了</a:t>
            </a:r>
            <a:r>
              <a:rPr lang="en-US" altLang="zh-TW" sz="2400" b="1" dirty="0">
                <a:solidFill>
                  <a:schemeClr val="tx1"/>
                </a:solidFill>
              </a:rPr>
              <a:t>60+</a:t>
            </a:r>
            <a:r>
              <a:rPr lang="zh-TW" altLang="en-US" sz="2400" b="1" dirty="0">
                <a:solidFill>
                  <a:schemeClr val="tx1"/>
                </a:solidFill>
              </a:rPr>
              <a:t>以上的問卷，了解投資人的投資偏好</a:t>
            </a:r>
          </a:p>
        </p:txBody>
      </p:sp>
      <p:sp>
        <p:nvSpPr>
          <p:cNvPr id="7" name="矩形 6"/>
          <p:cNvSpPr/>
          <p:nvPr/>
        </p:nvSpPr>
        <p:spPr>
          <a:xfrm>
            <a:off x="10369344" y="94490"/>
            <a:ext cx="1454244" cy="261610"/>
          </a:xfrm>
          <a:prstGeom prst="rect">
            <a:avLst/>
          </a:prstGeom>
        </p:spPr>
        <p:txBody>
          <a:bodyPr wrap="none">
            <a:spAutoFit/>
          </a:bodyPr>
          <a:lstStyle/>
          <a:p>
            <a:r>
              <a:rPr lang="zh-TW" altLang="en-US" sz="1100" b="1" dirty="0">
                <a:solidFill>
                  <a:schemeClr val="bg1">
                    <a:lumMod val="50000"/>
                  </a:schemeClr>
                </a:solidFill>
              </a:rPr>
              <a:t>投資人風險等級分類</a:t>
            </a:r>
          </a:p>
        </p:txBody>
      </p:sp>
      <p:sp>
        <p:nvSpPr>
          <p:cNvPr id="8" name="橢圓 7"/>
          <p:cNvSpPr/>
          <p:nvPr/>
        </p:nvSpPr>
        <p:spPr>
          <a:xfrm>
            <a:off x="10150449" y="112987"/>
            <a:ext cx="218895" cy="218895"/>
          </a:xfrm>
          <a:prstGeom prst="ellipse">
            <a:avLst/>
          </a:prstGeom>
          <a:solidFill>
            <a:srgbClr val="C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200" dirty="0" smtClean="0">
                <a:solidFill>
                  <a:srgbClr val="FFFFFF"/>
                </a:solidFill>
              </a:rPr>
              <a:t>4</a:t>
            </a:r>
            <a:endParaRPr lang="zh-TW" altLang="en-US" sz="1200" dirty="0" smtClean="0">
              <a:solidFill>
                <a:srgbClr val="FFFFFF"/>
              </a:solidFill>
            </a:endParaRPr>
          </a:p>
        </p:txBody>
      </p:sp>
      <p:sp>
        <p:nvSpPr>
          <p:cNvPr id="9" name="ValueChainStarter 4">
            <a:extLst>
              <a:ext uri="{FF2B5EF4-FFF2-40B4-BE49-F238E27FC236}">
                <a16:creationId xmlns:a16="http://schemas.microsoft.com/office/drawing/2014/main" xmlns="" id="{76E2F7CC-7B75-4B5E-9CAA-B41F2573E82E}"/>
              </a:ext>
            </a:extLst>
          </p:cNvPr>
          <p:cNvSpPr>
            <a:spLocks noChangeArrowheads="1"/>
          </p:cNvSpPr>
          <p:nvPr>
            <p:custDataLst>
              <p:tags r:id="rId4"/>
            </p:custDataLst>
          </p:nvPr>
        </p:nvSpPr>
        <p:spPr bwMode="gray">
          <a:xfrm>
            <a:off x="7770052" y="96066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機器人製作</a:t>
            </a:r>
            <a:endParaRPr lang="en-US" altLang="zh-CN" sz="1600" b="1" dirty="0" err="1"/>
          </a:p>
        </p:txBody>
      </p:sp>
      <p:sp>
        <p:nvSpPr>
          <p:cNvPr id="10" name="ValueChainStarter 3">
            <a:extLst>
              <a:ext uri="{FF2B5EF4-FFF2-40B4-BE49-F238E27FC236}">
                <a16:creationId xmlns:a16="http://schemas.microsoft.com/office/drawing/2014/main" xmlns="" id="{86B9293B-F988-44C6-B1C1-458A634B43CB}"/>
              </a:ext>
            </a:extLst>
          </p:cNvPr>
          <p:cNvSpPr>
            <a:spLocks noChangeArrowheads="1"/>
          </p:cNvSpPr>
          <p:nvPr>
            <p:custDataLst>
              <p:tags r:id="rId5"/>
            </p:custDataLst>
          </p:nvPr>
        </p:nvSpPr>
        <p:spPr bwMode="gray">
          <a:xfrm>
            <a:off x="6129721" y="953450"/>
            <a:ext cx="1584000" cy="587559"/>
          </a:xfrm>
          <a:prstGeom prst="chevron">
            <a:avLst>
              <a:gd name="adj" fmla="val 12004"/>
            </a:avLst>
          </a:prstGeom>
          <a:solidFill>
            <a:schemeClr val="bg2"/>
          </a:solidFill>
          <a:ln w="38100" cap="rnd" algn="ctr">
            <a:noFill/>
            <a:round/>
            <a:headEnd/>
            <a:tailEnd/>
          </a:ln>
        </p:spPr>
        <p:txBody>
          <a:bodyPr lIns="252000" tIns="0" rIns="0" bIns="0" anchor="ctr" anchorCtr="0"/>
          <a:lstStyle/>
          <a:p>
            <a:r>
              <a:rPr lang="zh-TW" altLang="en-US" sz="1600" b="1" dirty="0" smtClean="0"/>
              <a:t>填寫人</a:t>
            </a:r>
            <a:r>
              <a:rPr lang="en-US" altLang="zh-TW" sz="1600" b="1" dirty="0" smtClean="0"/>
              <a:t>feedback</a:t>
            </a:r>
            <a:endParaRPr lang="en-US" altLang="zh-CN" sz="1600" b="1" dirty="0"/>
          </a:p>
        </p:txBody>
      </p:sp>
      <p:sp>
        <p:nvSpPr>
          <p:cNvPr id="11" name="ValueChainStarter 2">
            <a:extLst>
              <a:ext uri="{FF2B5EF4-FFF2-40B4-BE49-F238E27FC236}">
                <a16:creationId xmlns:a16="http://schemas.microsoft.com/office/drawing/2014/main" xmlns="" id="{FF277A8A-937A-457B-899F-A1E0D10D2B41}"/>
              </a:ext>
            </a:extLst>
          </p:cNvPr>
          <p:cNvSpPr>
            <a:spLocks noChangeArrowheads="1"/>
          </p:cNvSpPr>
          <p:nvPr>
            <p:custDataLst>
              <p:tags r:id="rId6"/>
            </p:custDataLst>
          </p:nvPr>
        </p:nvSpPr>
        <p:spPr bwMode="gray">
          <a:xfrm>
            <a:off x="4489390" y="950109"/>
            <a:ext cx="1584000" cy="587559"/>
          </a:xfrm>
          <a:prstGeom prst="chevron">
            <a:avLst>
              <a:gd name="adj" fmla="val 12004"/>
            </a:avLst>
          </a:prstGeom>
          <a:solidFill>
            <a:srgbClr val="F1D1C9"/>
          </a:solidFill>
          <a:ln w="38100" cap="rnd" algn="ctr">
            <a:noFill/>
            <a:round/>
            <a:headEnd/>
            <a:tailEnd/>
          </a:ln>
        </p:spPr>
        <p:txBody>
          <a:bodyPr lIns="252000" tIns="0" rIns="0" bIns="0" anchor="ctr" anchorCtr="0"/>
          <a:lstStyle/>
          <a:p>
            <a:r>
              <a:rPr lang="zh-TW" altLang="en-US" sz="1600" b="1" dirty="0" smtClean="0"/>
              <a:t>分數</a:t>
            </a:r>
            <a:r>
              <a:rPr lang="zh-TW" altLang="en-US" sz="1600" b="1" dirty="0"/>
              <a:t>計算</a:t>
            </a:r>
            <a:endParaRPr lang="en-US" altLang="zh-CN" sz="1600" b="1" dirty="0" err="1"/>
          </a:p>
        </p:txBody>
      </p:sp>
      <p:sp>
        <p:nvSpPr>
          <p:cNvPr id="12" name="ValueChainStarter 1">
            <a:extLst>
              <a:ext uri="{FF2B5EF4-FFF2-40B4-BE49-F238E27FC236}">
                <a16:creationId xmlns:a16="http://schemas.microsoft.com/office/drawing/2014/main" xmlns="" id="{0F6B9C8A-DADD-4E92-8241-A1DF1DE59245}"/>
              </a:ext>
            </a:extLst>
          </p:cNvPr>
          <p:cNvSpPr>
            <a:spLocks noChangeArrowheads="1"/>
          </p:cNvSpPr>
          <p:nvPr>
            <p:custDataLst>
              <p:tags r:id="rId7"/>
            </p:custDataLst>
          </p:nvPr>
        </p:nvSpPr>
        <p:spPr bwMode="gray">
          <a:xfrm>
            <a:off x="2849059" y="960660"/>
            <a:ext cx="1584000" cy="587559"/>
          </a:xfrm>
          <a:prstGeom prst="homePlate">
            <a:avLst>
              <a:gd name="adj" fmla="val 11779"/>
            </a:avLst>
          </a:prstGeom>
          <a:solidFill>
            <a:schemeClr val="bg2"/>
          </a:solidFill>
          <a:ln w="38100" cap="rnd" algn="ctr">
            <a:noFill/>
            <a:round/>
            <a:headEnd/>
            <a:tailEnd/>
          </a:ln>
        </p:spPr>
        <p:txBody>
          <a:bodyPr lIns="252000" tIns="0" rIns="0" bIns="0" anchor="ctr" anchorCtr="0"/>
          <a:lstStyle/>
          <a:p>
            <a:r>
              <a:rPr lang="zh-TW" altLang="en-US" sz="1600" b="1" dirty="0" smtClean="0"/>
              <a:t>問卷前測</a:t>
            </a:r>
            <a:endParaRPr lang="en-US" altLang="zh-CN" sz="1600" b="1" dirty="0" err="1"/>
          </a:p>
        </p:txBody>
      </p:sp>
      <p:graphicFrame>
        <p:nvGraphicFramePr>
          <p:cNvPr id="334" name="Chart 3"/>
          <p:cNvGraphicFramePr/>
          <p:nvPr>
            <p:custDataLst>
              <p:tags r:id="rId8"/>
            </p:custDataLst>
            <p:extLst>
              <p:ext uri="{D42A27DB-BD31-4B8C-83A1-F6EECF244321}">
                <p14:modId xmlns:p14="http://schemas.microsoft.com/office/powerpoint/2010/main" val="897524855"/>
              </p:ext>
            </p:extLst>
          </p:nvPr>
        </p:nvGraphicFramePr>
        <p:xfrm>
          <a:off x="407988" y="2395538"/>
          <a:ext cx="2671762" cy="2671762"/>
        </p:xfrm>
        <a:graphic>
          <a:graphicData uri="http://schemas.openxmlformats.org/drawingml/2006/chart">
            <c:chart xmlns:c="http://schemas.openxmlformats.org/drawingml/2006/chart" xmlns:r="http://schemas.openxmlformats.org/officeDocument/2006/relationships" r:id="rId55"/>
          </a:graphicData>
        </a:graphic>
      </p:graphicFrame>
      <p:graphicFrame>
        <p:nvGraphicFramePr>
          <p:cNvPr id="335" name="Chart 3"/>
          <p:cNvGraphicFramePr/>
          <p:nvPr>
            <p:custDataLst>
              <p:tags r:id="rId9"/>
            </p:custDataLst>
            <p:extLst>
              <p:ext uri="{D42A27DB-BD31-4B8C-83A1-F6EECF244321}">
                <p14:modId xmlns:p14="http://schemas.microsoft.com/office/powerpoint/2010/main" val="12111564"/>
              </p:ext>
            </p:extLst>
          </p:nvPr>
        </p:nvGraphicFramePr>
        <p:xfrm>
          <a:off x="3400425" y="2395538"/>
          <a:ext cx="2671763" cy="2671762"/>
        </p:xfrm>
        <a:graphic>
          <a:graphicData uri="http://schemas.openxmlformats.org/drawingml/2006/chart">
            <c:chart xmlns:c="http://schemas.openxmlformats.org/drawingml/2006/chart" xmlns:r="http://schemas.openxmlformats.org/officeDocument/2006/relationships" r:id="rId56"/>
          </a:graphicData>
        </a:graphic>
      </p:graphicFrame>
      <p:sp>
        <p:nvSpPr>
          <p:cNvPr id="168" name="矩形 167"/>
          <p:cNvSpPr/>
          <p:nvPr>
            <p:custDataLst>
              <p:tags r:id="rId10"/>
            </p:custDataLst>
          </p:nvPr>
        </p:nvSpPr>
        <p:spPr bwMode="auto">
          <a:xfrm>
            <a:off x="1781175" y="5360988"/>
            <a:ext cx="214313" cy="160338"/>
          </a:xfrm>
          <a:prstGeom prst="rect">
            <a:avLst/>
          </a:prstGeom>
          <a:solidFill>
            <a:srgbClr val="D9D9D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66" name="矩形 165"/>
          <p:cNvSpPr/>
          <p:nvPr>
            <p:custDataLst>
              <p:tags r:id="rId11"/>
            </p:custDataLst>
          </p:nvPr>
        </p:nvSpPr>
        <p:spPr bwMode="auto">
          <a:xfrm>
            <a:off x="1109663" y="5360988"/>
            <a:ext cx="214313" cy="160338"/>
          </a:xfrm>
          <a:prstGeom prst="rect">
            <a:avLst/>
          </a:prstGeom>
          <a:solidFill>
            <a:srgbClr val="A4264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67" name="矩形 166"/>
          <p:cNvSpPr/>
          <p:nvPr>
            <p:custDataLst>
              <p:tags r:id="rId12"/>
            </p:custDataLst>
          </p:nvPr>
        </p:nvSpPr>
        <p:spPr bwMode="auto">
          <a:xfrm>
            <a:off x="1109663" y="5613400"/>
            <a:ext cx="214313" cy="160338"/>
          </a:xfrm>
          <a:prstGeom prst="rect">
            <a:avLst/>
          </a:prstGeom>
          <a:solidFill>
            <a:srgbClr val="F5D1DB"/>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69" name="矩形 168"/>
          <p:cNvSpPr/>
          <p:nvPr>
            <p:custDataLst>
              <p:tags r:id="rId13"/>
            </p:custDataLst>
          </p:nvPr>
        </p:nvSpPr>
        <p:spPr bwMode="auto">
          <a:xfrm>
            <a:off x="1781175" y="5613400"/>
            <a:ext cx="214313" cy="160338"/>
          </a:xfrm>
          <a:prstGeom prst="rect">
            <a:avLst/>
          </a:prstGeom>
          <a:solidFill>
            <a:srgbClr val="D6497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57" name="Text Placeholder 3"/>
          <p:cNvSpPr>
            <a:spLocks noGrp="1"/>
          </p:cNvSpPr>
          <p:nvPr>
            <p:custDataLst>
              <p:tags r:id="rId14"/>
            </p:custDataLst>
          </p:nvPr>
        </p:nvSpPr>
        <p:spPr bwMode="auto">
          <a:xfrm>
            <a:off x="1374775" y="5356225"/>
            <a:ext cx="3048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D6BA9445-C7FC-470F-BFC0-C9AC949A09C3}" type="datetime'''''''''''''''''''''''''成''''''''''''''''''''''長'''''''''">
              <a:rPr lang="zh-TW" altLang="en-US" smtClean="0"/>
              <a:pPr>
                <a:spcBef>
                  <a:spcPct val="0"/>
                </a:spcBef>
                <a:spcAft>
                  <a:spcPct val="0"/>
                </a:spcAft>
              </a:pPr>
              <a:t>成長</a:t>
            </a:fld>
            <a:endParaRPr lang="en-US" altLang="zh-TW" dirty="0"/>
          </a:p>
        </p:txBody>
      </p:sp>
      <p:sp>
        <p:nvSpPr>
          <p:cNvPr id="159" name="Text Placeholder 3"/>
          <p:cNvSpPr>
            <a:spLocks noGrp="1"/>
          </p:cNvSpPr>
          <p:nvPr>
            <p:custDataLst>
              <p:tags r:id="rId15"/>
            </p:custDataLst>
          </p:nvPr>
        </p:nvSpPr>
        <p:spPr bwMode="auto">
          <a:xfrm>
            <a:off x="1374775" y="5608638"/>
            <a:ext cx="3048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21278B1A-6A1C-4E56-B7AD-A38E58A1827F}" type="datetime'''''''''''保''''守'''''''''''''''">
              <a:rPr lang="zh-TW" altLang="en-US" smtClean="0"/>
              <a:pPr>
                <a:spcBef>
                  <a:spcPct val="0"/>
                </a:spcBef>
                <a:spcAft>
                  <a:spcPct val="0"/>
                </a:spcAft>
              </a:pPr>
              <a:t>保守</a:t>
            </a:fld>
            <a:endParaRPr lang="en-US" altLang="zh-TW" dirty="0"/>
          </a:p>
        </p:txBody>
      </p:sp>
      <p:sp>
        <p:nvSpPr>
          <p:cNvPr id="160" name="Text Placeholder 3"/>
          <p:cNvSpPr>
            <a:spLocks noGrp="1"/>
          </p:cNvSpPr>
          <p:nvPr>
            <p:custDataLst>
              <p:tags r:id="rId16"/>
            </p:custDataLst>
          </p:nvPr>
        </p:nvSpPr>
        <p:spPr bwMode="auto">
          <a:xfrm>
            <a:off x="2046288" y="5356225"/>
            <a:ext cx="3048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4E3B8263-9EB3-4EFE-8657-9C9168825F5B}" type="datetime'''''積''''''''''''''''''''''''''''''''''極'">
              <a:rPr lang="zh-TW" altLang="en-US" smtClean="0"/>
              <a:pPr>
                <a:spcBef>
                  <a:spcPct val="0"/>
                </a:spcBef>
                <a:spcAft>
                  <a:spcPct val="0"/>
                </a:spcAft>
              </a:pPr>
              <a:t>積極</a:t>
            </a:fld>
            <a:endParaRPr lang="en-US" altLang="zh-TW" dirty="0"/>
          </a:p>
        </p:txBody>
      </p:sp>
      <p:sp>
        <p:nvSpPr>
          <p:cNvPr id="161" name="Text Placeholder 3"/>
          <p:cNvSpPr>
            <a:spLocks noGrp="1"/>
          </p:cNvSpPr>
          <p:nvPr>
            <p:custDataLst>
              <p:tags r:id="rId17"/>
            </p:custDataLst>
          </p:nvPr>
        </p:nvSpPr>
        <p:spPr bwMode="auto">
          <a:xfrm>
            <a:off x="2046288" y="5608638"/>
            <a:ext cx="3048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2551F056-1A04-4E07-8FC2-8C0E399B5A6F}" type="datetime'''''''''''''穩''''''''''''''''''''''健'''''''''">
              <a:rPr lang="zh-TW" altLang="en-US" smtClean="0"/>
              <a:pPr>
                <a:spcBef>
                  <a:spcPct val="0"/>
                </a:spcBef>
                <a:spcAft>
                  <a:spcPct val="0"/>
                </a:spcAft>
              </a:pPr>
              <a:t>穩健</a:t>
            </a:fld>
            <a:endParaRPr lang="en-US" altLang="zh-TW" dirty="0"/>
          </a:p>
        </p:txBody>
      </p:sp>
      <p:sp>
        <p:nvSpPr>
          <p:cNvPr id="187" name="矩形 186"/>
          <p:cNvSpPr/>
          <p:nvPr>
            <p:custDataLst>
              <p:tags r:id="rId18"/>
            </p:custDataLst>
          </p:nvPr>
        </p:nvSpPr>
        <p:spPr bwMode="auto">
          <a:xfrm>
            <a:off x="4872038" y="5613400"/>
            <a:ext cx="214313" cy="160338"/>
          </a:xfrm>
          <a:prstGeom prst="rect">
            <a:avLst/>
          </a:prstGeom>
          <a:solidFill>
            <a:srgbClr val="6E6F73"/>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85" name="矩形 184"/>
          <p:cNvSpPr/>
          <p:nvPr>
            <p:custDataLst>
              <p:tags r:id="rId19"/>
            </p:custDataLst>
          </p:nvPr>
        </p:nvSpPr>
        <p:spPr bwMode="auto">
          <a:xfrm>
            <a:off x="3889375" y="5865813"/>
            <a:ext cx="214313" cy="160338"/>
          </a:xfrm>
          <a:prstGeom prst="rect">
            <a:avLst/>
          </a:prstGeom>
          <a:solidFill>
            <a:srgbClr val="F5D1DB"/>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83" name="矩形 182"/>
          <p:cNvSpPr/>
          <p:nvPr>
            <p:custDataLst>
              <p:tags r:id="rId20"/>
            </p:custDataLst>
          </p:nvPr>
        </p:nvSpPr>
        <p:spPr bwMode="auto">
          <a:xfrm>
            <a:off x="3889375" y="5360988"/>
            <a:ext cx="214313" cy="160338"/>
          </a:xfrm>
          <a:prstGeom prst="rect">
            <a:avLst/>
          </a:prstGeom>
          <a:solidFill>
            <a:srgbClr val="D6497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84" name="矩形 183"/>
          <p:cNvSpPr/>
          <p:nvPr>
            <p:custDataLst>
              <p:tags r:id="rId21"/>
            </p:custDataLst>
          </p:nvPr>
        </p:nvSpPr>
        <p:spPr bwMode="auto">
          <a:xfrm>
            <a:off x="3889375" y="5613399"/>
            <a:ext cx="214313" cy="160338"/>
          </a:xfrm>
          <a:prstGeom prst="rect">
            <a:avLst/>
          </a:prstGeom>
          <a:solidFill>
            <a:srgbClr val="A4264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86" name="矩形 185"/>
          <p:cNvSpPr/>
          <p:nvPr>
            <p:custDataLst>
              <p:tags r:id="rId22"/>
            </p:custDataLst>
          </p:nvPr>
        </p:nvSpPr>
        <p:spPr bwMode="auto">
          <a:xfrm>
            <a:off x="4872038" y="5360988"/>
            <a:ext cx="214313" cy="160338"/>
          </a:xfrm>
          <a:prstGeom prst="rect">
            <a:avLst/>
          </a:prstGeom>
          <a:solidFill>
            <a:srgbClr val="D9D9D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17" name="Text Placeholder 3"/>
          <p:cNvSpPr>
            <a:spLocks noGrp="1"/>
          </p:cNvSpPr>
          <p:nvPr>
            <p:custDataLst>
              <p:tags r:id="rId23"/>
            </p:custDataLst>
          </p:nvPr>
        </p:nvSpPr>
        <p:spPr bwMode="auto">
          <a:xfrm>
            <a:off x="4154488" y="5608638"/>
            <a:ext cx="373063"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A47135B8-7F21-4A6E-AC2C-0625C0E62845}" type="datetime'''''''''''21''''''''''''''''-''''25'''''''''''">
              <a:rPr lang="zh-TW" altLang="en-US" smtClean="0"/>
              <a:pPr>
                <a:spcBef>
                  <a:spcPct val="0"/>
                </a:spcBef>
                <a:spcAft>
                  <a:spcPct val="0"/>
                </a:spcAft>
              </a:pPr>
              <a:t>21-25</a:t>
            </a:fld>
            <a:endParaRPr lang="en-US" altLang="zh-TW" dirty="0"/>
          </a:p>
        </p:txBody>
      </p:sp>
      <p:sp>
        <p:nvSpPr>
          <p:cNvPr id="80" name="Text Placeholder 3"/>
          <p:cNvSpPr>
            <a:spLocks noGrp="1"/>
          </p:cNvSpPr>
          <p:nvPr>
            <p:custDataLst>
              <p:tags r:id="rId24"/>
            </p:custDataLst>
          </p:nvPr>
        </p:nvSpPr>
        <p:spPr bwMode="auto">
          <a:xfrm>
            <a:off x="4154488" y="5356225"/>
            <a:ext cx="61595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C50720C0-E342-46EC-BA18-068D92F6C0D9}" type="datetime'''''''''''''2''''''''0''歲''''''''''以''''''''下'''''''''''''''''">
              <a:rPr lang="zh-TW" altLang="en-US" smtClean="0"/>
              <a:pPr/>
              <a:t>20歲以下</a:t>
            </a:fld>
            <a:endParaRPr lang="en-US" altLang="zh-TW" dirty="0"/>
          </a:p>
        </p:txBody>
      </p:sp>
      <p:sp>
        <p:nvSpPr>
          <p:cNvPr id="129" name="Text Placeholder 3"/>
          <p:cNvSpPr>
            <a:spLocks noGrp="1"/>
          </p:cNvSpPr>
          <p:nvPr>
            <p:custDataLst>
              <p:tags r:id="rId25"/>
            </p:custDataLst>
          </p:nvPr>
        </p:nvSpPr>
        <p:spPr bwMode="auto">
          <a:xfrm>
            <a:off x="5137150" y="5608638"/>
            <a:ext cx="46355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80AC081D-4B86-4F54-9460-249F7AAC71ED}" type="datetime'''''''''3''''6''''以''''''''''''''''''''''''''''''''上'''''">
              <a:rPr lang="zh-TW" altLang="en-US" smtClean="0"/>
              <a:pPr>
                <a:spcBef>
                  <a:spcPct val="0"/>
                </a:spcBef>
                <a:spcAft>
                  <a:spcPct val="0"/>
                </a:spcAft>
              </a:pPr>
              <a:t>36以上</a:t>
            </a:fld>
            <a:endParaRPr lang="en-US" altLang="zh-TW" dirty="0"/>
          </a:p>
        </p:txBody>
      </p:sp>
      <p:sp>
        <p:nvSpPr>
          <p:cNvPr id="118" name="Text Placeholder 3"/>
          <p:cNvSpPr>
            <a:spLocks noGrp="1"/>
          </p:cNvSpPr>
          <p:nvPr>
            <p:custDataLst>
              <p:tags r:id="rId26"/>
            </p:custDataLst>
          </p:nvPr>
        </p:nvSpPr>
        <p:spPr bwMode="auto">
          <a:xfrm>
            <a:off x="4154488" y="5861050"/>
            <a:ext cx="373063"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F2FEB722-BA42-428B-9FF0-7A04A50DC22B}" type="datetime'''''''2''''''''''6''''''''''''''''-3''''''0'''''''''''''''">
              <a:rPr lang="zh-TW" altLang="en-US" smtClean="0"/>
              <a:pPr>
                <a:spcBef>
                  <a:spcPct val="0"/>
                </a:spcBef>
                <a:spcAft>
                  <a:spcPct val="0"/>
                </a:spcAft>
              </a:pPr>
              <a:t>26-30</a:t>
            </a:fld>
            <a:endParaRPr lang="en-US" altLang="zh-TW" dirty="0"/>
          </a:p>
        </p:txBody>
      </p:sp>
      <p:sp>
        <p:nvSpPr>
          <p:cNvPr id="119" name="Text Placeholder 3"/>
          <p:cNvSpPr>
            <a:spLocks noGrp="1"/>
          </p:cNvSpPr>
          <p:nvPr>
            <p:custDataLst>
              <p:tags r:id="rId27"/>
            </p:custDataLst>
          </p:nvPr>
        </p:nvSpPr>
        <p:spPr bwMode="auto">
          <a:xfrm>
            <a:off x="5137150" y="5356225"/>
            <a:ext cx="373063"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89675936-8AE5-40FA-B89A-40513875D540}" type="datetime'''''''''3''''''''1-''''''''35'''''''''''''''''''''''''''''''''">
              <a:rPr lang="zh-TW" altLang="en-US" smtClean="0"/>
              <a:pPr>
                <a:spcBef>
                  <a:spcPct val="0"/>
                </a:spcBef>
                <a:spcAft>
                  <a:spcPct val="0"/>
                </a:spcAft>
              </a:pPr>
              <a:t>31-35</a:t>
            </a:fld>
            <a:endParaRPr lang="en-US" altLang="zh-TW" dirty="0"/>
          </a:p>
        </p:txBody>
      </p:sp>
      <p:graphicFrame>
        <p:nvGraphicFramePr>
          <p:cNvPr id="336" name="Chart 3"/>
          <p:cNvGraphicFramePr/>
          <p:nvPr>
            <p:custDataLst>
              <p:tags r:id="rId28"/>
            </p:custDataLst>
            <p:extLst>
              <p:ext uri="{D42A27DB-BD31-4B8C-83A1-F6EECF244321}">
                <p14:modId xmlns:p14="http://schemas.microsoft.com/office/powerpoint/2010/main" val="3974046155"/>
              </p:ext>
            </p:extLst>
          </p:nvPr>
        </p:nvGraphicFramePr>
        <p:xfrm>
          <a:off x="6376988" y="2395538"/>
          <a:ext cx="2671762" cy="2671762"/>
        </p:xfrm>
        <a:graphic>
          <a:graphicData uri="http://schemas.openxmlformats.org/drawingml/2006/chart">
            <c:chart xmlns:c="http://schemas.openxmlformats.org/drawingml/2006/chart" xmlns:r="http://schemas.openxmlformats.org/officeDocument/2006/relationships" r:id="rId57"/>
          </a:graphicData>
        </a:graphic>
      </p:graphicFrame>
      <p:sp>
        <p:nvSpPr>
          <p:cNvPr id="268" name="Text Placeholder 3"/>
          <p:cNvSpPr>
            <a:spLocks noGrp="1"/>
          </p:cNvSpPr>
          <p:nvPr>
            <p:custDataLst>
              <p:tags r:id="rId29"/>
            </p:custDataLst>
          </p:nvPr>
        </p:nvSpPr>
        <p:spPr bwMode="gray">
          <a:xfrm>
            <a:off x="7175500" y="4502151"/>
            <a:ext cx="215900" cy="201613"/>
          </a:xfrm>
          <a:prstGeom prst="rect">
            <a:avLst/>
          </a:prstGeom>
          <a:solidFill>
            <a:srgbClr val="565656"/>
          </a:solidFill>
          <a:ln>
            <a:noFill/>
          </a:ln>
          <a:effectLst/>
        </p:spPr>
        <p:txBody>
          <a:bodyPr vert="horz" wrap="none" lIns="22225" tIns="0" rIns="22225"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0ED1027C-7676-478B-B1F5-C2F979981E3E}" type="datetime'''''2''''''''''''''%'''''''''">
              <a:rPr lang="en-US" altLang="en-US" smtClean="0">
                <a:solidFill>
                  <a:schemeClr val="bg1"/>
                </a:solidFill>
              </a:rPr>
              <a:pPr algn="ctr">
                <a:spcBef>
                  <a:spcPct val="0"/>
                </a:spcBef>
                <a:spcAft>
                  <a:spcPct val="0"/>
                </a:spcAft>
              </a:pPr>
              <a:t>2%</a:t>
            </a:fld>
            <a:endParaRPr lang="en-US" altLang="zh-TW" dirty="0">
              <a:solidFill>
                <a:schemeClr val="bg1"/>
              </a:solidFill>
            </a:endParaRPr>
          </a:p>
        </p:txBody>
      </p:sp>
      <p:graphicFrame>
        <p:nvGraphicFramePr>
          <p:cNvPr id="337" name="Chart 3"/>
          <p:cNvGraphicFramePr/>
          <p:nvPr>
            <p:custDataLst>
              <p:tags r:id="rId30"/>
            </p:custDataLst>
            <p:extLst>
              <p:ext uri="{D42A27DB-BD31-4B8C-83A1-F6EECF244321}">
                <p14:modId xmlns:p14="http://schemas.microsoft.com/office/powerpoint/2010/main" val="1334032913"/>
              </p:ext>
            </p:extLst>
          </p:nvPr>
        </p:nvGraphicFramePr>
        <p:xfrm>
          <a:off x="9342438" y="2395538"/>
          <a:ext cx="2698750" cy="2671762"/>
        </p:xfrm>
        <a:graphic>
          <a:graphicData uri="http://schemas.openxmlformats.org/drawingml/2006/chart">
            <c:chart xmlns:c="http://schemas.openxmlformats.org/drawingml/2006/chart" xmlns:r="http://schemas.openxmlformats.org/officeDocument/2006/relationships" r:id="rId58"/>
          </a:graphicData>
        </a:graphic>
      </p:graphicFrame>
      <p:sp>
        <p:nvSpPr>
          <p:cNvPr id="233" name="矩形 232"/>
          <p:cNvSpPr/>
          <p:nvPr>
            <p:custDataLst>
              <p:tags r:id="rId31"/>
            </p:custDataLst>
          </p:nvPr>
        </p:nvSpPr>
        <p:spPr bwMode="auto">
          <a:xfrm>
            <a:off x="6977063" y="5865813"/>
            <a:ext cx="214313" cy="160338"/>
          </a:xfrm>
          <a:prstGeom prst="rect">
            <a:avLst/>
          </a:prstGeom>
          <a:solidFill>
            <a:srgbClr val="D9D9D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234" name="矩形 233"/>
          <p:cNvSpPr/>
          <p:nvPr>
            <p:custDataLst>
              <p:tags r:id="rId32"/>
            </p:custDataLst>
          </p:nvPr>
        </p:nvSpPr>
        <p:spPr bwMode="auto">
          <a:xfrm>
            <a:off x="6977063" y="6118225"/>
            <a:ext cx="214313" cy="160338"/>
          </a:xfrm>
          <a:prstGeom prst="rect">
            <a:avLst/>
          </a:prstGeom>
          <a:solidFill>
            <a:srgbClr val="7F7F7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231" name="矩形 230"/>
          <p:cNvSpPr/>
          <p:nvPr>
            <p:custDataLst>
              <p:tags r:id="rId33"/>
            </p:custDataLst>
          </p:nvPr>
        </p:nvSpPr>
        <p:spPr bwMode="auto">
          <a:xfrm>
            <a:off x="6977063" y="5360988"/>
            <a:ext cx="214313" cy="160338"/>
          </a:xfrm>
          <a:prstGeom prst="rect">
            <a:avLst/>
          </a:prstGeom>
          <a:solidFill>
            <a:srgbClr val="A4264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232" name="矩形 231"/>
          <p:cNvSpPr/>
          <p:nvPr>
            <p:custDataLst>
              <p:tags r:id="rId34"/>
            </p:custDataLst>
          </p:nvPr>
        </p:nvSpPr>
        <p:spPr bwMode="auto">
          <a:xfrm>
            <a:off x="6977063" y="5613400"/>
            <a:ext cx="214313" cy="160338"/>
          </a:xfrm>
          <a:prstGeom prst="rect">
            <a:avLst/>
          </a:prstGeom>
          <a:solidFill>
            <a:srgbClr val="F5D1DB"/>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271" name="矩形 270"/>
          <p:cNvSpPr/>
          <p:nvPr>
            <p:custDataLst>
              <p:tags r:id="rId35"/>
            </p:custDataLst>
          </p:nvPr>
        </p:nvSpPr>
        <p:spPr bwMode="auto">
          <a:xfrm>
            <a:off x="7710488" y="5360988"/>
            <a:ext cx="214313" cy="160338"/>
          </a:xfrm>
          <a:prstGeom prst="rect">
            <a:avLst/>
          </a:prstGeom>
          <a:solidFill>
            <a:srgbClr val="565656"/>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272" name="矩形 271"/>
          <p:cNvSpPr/>
          <p:nvPr>
            <p:custDataLst>
              <p:tags r:id="rId36"/>
            </p:custDataLst>
          </p:nvPr>
        </p:nvSpPr>
        <p:spPr bwMode="auto">
          <a:xfrm>
            <a:off x="7710488" y="5613400"/>
            <a:ext cx="214313" cy="160338"/>
          </a:xfrm>
          <a:prstGeom prst="rect">
            <a:avLst/>
          </a:prstGeom>
          <a:solidFill>
            <a:srgbClr val="EA9FB4"/>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273" name="矩形 272"/>
          <p:cNvSpPr/>
          <p:nvPr>
            <p:custDataLst>
              <p:tags r:id="rId37"/>
            </p:custDataLst>
          </p:nvPr>
        </p:nvSpPr>
        <p:spPr bwMode="auto">
          <a:xfrm>
            <a:off x="7710488" y="5865813"/>
            <a:ext cx="214313" cy="160338"/>
          </a:xfrm>
          <a:prstGeom prst="rect">
            <a:avLst/>
          </a:prstGeom>
          <a:solidFill>
            <a:srgbClr val="D6497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262" name="Text Placeholder 3"/>
          <p:cNvSpPr>
            <a:spLocks noGrp="1"/>
          </p:cNvSpPr>
          <p:nvPr>
            <p:custDataLst>
              <p:tags r:id="rId38"/>
            </p:custDataLst>
          </p:nvPr>
        </p:nvSpPr>
        <p:spPr bwMode="auto">
          <a:xfrm>
            <a:off x="7975600" y="5356225"/>
            <a:ext cx="366713"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38972A02-CF76-4763-B464-71430D1D9BB2}" type="datetime'''''''4''''''''''-''''''5''''''''''年'''''">
              <a:rPr lang="zh-TW" altLang="en-US" smtClean="0"/>
              <a:pPr/>
              <a:t>4-5年</a:t>
            </a:fld>
            <a:endParaRPr lang="en-US" altLang="zh-TW" dirty="0"/>
          </a:p>
        </p:txBody>
      </p:sp>
      <p:sp>
        <p:nvSpPr>
          <p:cNvPr id="237" name="Text Placeholder 3"/>
          <p:cNvSpPr>
            <a:spLocks noGrp="1"/>
          </p:cNvSpPr>
          <p:nvPr>
            <p:custDataLst>
              <p:tags r:id="rId39"/>
            </p:custDataLst>
          </p:nvPr>
        </p:nvSpPr>
        <p:spPr bwMode="auto">
          <a:xfrm>
            <a:off x="7242175" y="5608638"/>
            <a:ext cx="366713"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267DD0A0-63B9-4873-B24C-1C15623E3E9A}" type="datetime'''1''-''''2''''''''''''''''年'''">
              <a:rPr lang="zh-TW" altLang="en-US" smtClean="0"/>
              <a:pPr/>
              <a:t>1-2年</a:t>
            </a:fld>
            <a:endParaRPr lang="en-US" altLang="zh-TW" dirty="0"/>
          </a:p>
        </p:txBody>
      </p:sp>
      <p:sp>
        <p:nvSpPr>
          <p:cNvPr id="236" name="Text Placeholder 3"/>
          <p:cNvSpPr>
            <a:spLocks noGrp="1"/>
          </p:cNvSpPr>
          <p:nvPr>
            <p:custDataLst>
              <p:tags r:id="rId40"/>
            </p:custDataLst>
          </p:nvPr>
        </p:nvSpPr>
        <p:spPr bwMode="auto">
          <a:xfrm>
            <a:off x="7242175" y="5356225"/>
            <a:ext cx="366713"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F472F216-3DF0-4D97-BE5B-2428F779CA7E}" type="datetime'''0''''''''''''''''''''''''''''-''1''''''''年'''''''''''''''''">
              <a:rPr lang="zh-TW" altLang="en-US" smtClean="0"/>
              <a:pPr/>
              <a:t>0-1年</a:t>
            </a:fld>
            <a:endParaRPr lang="en-US" altLang="zh-TW" dirty="0"/>
          </a:p>
        </p:txBody>
      </p:sp>
      <p:sp>
        <p:nvSpPr>
          <p:cNvPr id="235" name="Text Placeholder 3"/>
          <p:cNvSpPr>
            <a:spLocks noGrp="1"/>
          </p:cNvSpPr>
          <p:nvPr>
            <p:custDataLst>
              <p:tags r:id="rId41"/>
            </p:custDataLst>
          </p:nvPr>
        </p:nvSpPr>
        <p:spPr bwMode="auto">
          <a:xfrm>
            <a:off x="7242175" y="5861050"/>
            <a:ext cx="366713"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B9D48428-3A04-4D66-A55C-09FF4C30551A}" type="datetime'''''''2''''''''''''-''''3''''''''年'''''''''''">
              <a:rPr lang="zh-TW" altLang="en-US" smtClean="0"/>
              <a:pPr/>
              <a:t>2-3年</a:t>
            </a:fld>
            <a:endParaRPr lang="en-US" altLang="zh-TW" dirty="0"/>
          </a:p>
        </p:txBody>
      </p:sp>
      <p:sp>
        <p:nvSpPr>
          <p:cNvPr id="238" name="Text Placeholder 3"/>
          <p:cNvSpPr>
            <a:spLocks noGrp="1"/>
          </p:cNvSpPr>
          <p:nvPr>
            <p:custDataLst>
              <p:tags r:id="rId42"/>
            </p:custDataLst>
          </p:nvPr>
        </p:nvSpPr>
        <p:spPr bwMode="auto">
          <a:xfrm>
            <a:off x="7242175" y="6113463"/>
            <a:ext cx="366713"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249F8603-F499-4C2B-B61B-E44286619A5E}" type="datetime'''3''''''''''''''''''''''''''''''''''-''''''''4''''年'''''''">
              <a:rPr lang="zh-TW" altLang="en-US" smtClean="0"/>
              <a:pPr/>
              <a:t>3-4年</a:t>
            </a:fld>
            <a:endParaRPr lang="en-US" altLang="zh-TW" dirty="0"/>
          </a:p>
        </p:txBody>
      </p:sp>
      <p:sp>
        <p:nvSpPr>
          <p:cNvPr id="263" name="Text Placeholder 3"/>
          <p:cNvSpPr>
            <a:spLocks noGrp="1"/>
          </p:cNvSpPr>
          <p:nvPr>
            <p:custDataLst>
              <p:tags r:id="rId43"/>
            </p:custDataLst>
          </p:nvPr>
        </p:nvSpPr>
        <p:spPr bwMode="auto">
          <a:xfrm>
            <a:off x="7975600" y="5608638"/>
            <a:ext cx="53657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89AF690C-335F-4C96-BA5B-53688C92961B}" type="datetime'5''''''''''''''''''''''''''''''''''''年''''''以''''上'''">
              <a:rPr lang="zh-TW" altLang="en-US" smtClean="0"/>
              <a:pPr/>
              <a:t>5年以上</a:t>
            </a:fld>
            <a:endParaRPr lang="en-US" altLang="zh-TW" dirty="0"/>
          </a:p>
        </p:txBody>
      </p:sp>
      <p:sp>
        <p:nvSpPr>
          <p:cNvPr id="264" name="Text Placeholder 3"/>
          <p:cNvSpPr>
            <a:spLocks noGrp="1"/>
          </p:cNvSpPr>
          <p:nvPr>
            <p:custDataLst>
              <p:tags r:id="rId44"/>
            </p:custDataLst>
          </p:nvPr>
        </p:nvSpPr>
        <p:spPr bwMode="auto">
          <a:xfrm>
            <a:off x="7975600" y="5861050"/>
            <a:ext cx="7620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D48CDBB9-4358-4E11-AF25-9DF933F52FFB}" type="datetime'''''''''無''''投''''''''''''''''資''''''''經''''''''''''驗'''">
              <a:rPr lang="zh-TW" altLang="en-US" smtClean="0"/>
              <a:pPr/>
              <a:t>無投資經驗</a:t>
            </a:fld>
            <a:endParaRPr lang="en-US" altLang="zh-TW" dirty="0"/>
          </a:p>
        </p:txBody>
      </p:sp>
      <p:sp>
        <p:nvSpPr>
          <p:cNvPr id="242" name="矩形 241"/>
          <p:cNvSpPr/>
          <p:nvPr>
            <p:custDataLst>
              <p:tags r:id="rId45"/>
            </p:custDataLst>
          </p:nvPr>
        </p:nvSpPr>
        <p:spPr bwMode="auto">
          <a:xfrm>
            <a:off x="9413875" y="5384800"/>
            <a:ext cx="214313" cy="160338"/>
          </a:xfrm>
          <a:prstGeom prst="rect">
            <a:avLst/>
          </a:prstGeom>
          <a:solidFill>
            <a:srgbClr val="F5D1DB"/>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241" name="矩形 240"/>
          <p:cNvSpPr/>
          <p:nvPr>
            <p:custDataLst>
              <p:tags r:id="rId46"/>
            </p:custDataLst>
          </p:nvPr>
        </p:nvSpPr>
        <p:spPr bwMode="auto">
          <a:xfrm>
            <a:off x="9413875" y="5865813"/>
            <a:ext cx="214313" cy="160338"/>
          </a:xfrm>
          <a:prstGeom prst="rect">
            <a:avLst/>
          </a:prstGeom>
          <a:solidFill>
            <a:srgbClr val="A42649"/>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243" name="矩形 242"/>
          <p:cNvSpPr/>
          <p:nvPr>
            <p:custDataLst>
              <p:tags r:id="rId47"/>
            </p:custDataLst>
          </p:nvPr>
        </p:nvSpPr>
        <p:spPr bwMode="auto">
          <a:xfrm>
            <a:off x="9413875" y="5632450"/>
            <a:ext cx="214313" cy="160338"/>
          </a:xfrm>
          <a:prstGeom prst="rect">
            <a:avLst/>
          </a:prstGeom>
          <a:solidFill>
            <a:srgbClr val="D6497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244" name="Text Placeholder 3"/>
          <p:cNvSpPr>
            <a:spLocks noGrp="1"/>
          </p:cNvSpPr>
          <p:nvPr>
            <p:custDataLst>
              <p:tags r:id="rId48"/>
            </p:custDataLst>
          </p:nvPr>
        </p:nvSpPr>
        <p:spPr bwMode="auto">
          <a:xfrm>
            <a:off x="9678988" y="5380038"/>
            <a:ext cx="10668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28845D28-74D9-4C86-8169-1861EBA87490}" type="datetime'''一''''''筆''''''''錢''一''''''''''''次投''''入'''''''''">
              <a:rPr lang="zh-TW" altLang="en-US" smtClean="0"/>
              <a:pPr/>
              <a:t>一筆錢一次投入</a:t>
            </a:fld>
            <a:endParaRPr lang="en-US" altLang="zh-TW" dirty="0"/>
          </a:p>
        </p:txBody>
      </p:sp>
      <p:sp>
        <p:nvSpPr>
          <p:cNvPr id="245" name="Text Placeholder 3"/>
          <p:cNvSpPr>
            <a:spLocks noGrp="1"/>
          </p:cNvSpPr>
          <p:nvPr>
            <p:custDataLst>
              <p:tags r:id="rId49"/>
            </p:custDataLst>
          </p:nvPr>
        </p:nvSpPr>
        <p:spPr bwMode="auto">
          <a:xfrm>
            <a:off x="9678988" y="5640388"/>
            <a:ext cx="2413000"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2E9FCC53-1E57-4A75-8322-CD1B3285B177}" type="datetime'一筆錢''一''''次''投''入''，搭''''配''每''個月定''''''''期''''''定額''''投資'">
              <a:rPr lang="zh-TW" altLang="en-US" sz="1000" smtClean="0"/>
              <a:pPr/>
              <a:t>一筆錢一次投入，搭配每個月定期定額投資</a:t>
            </a:fld>
            <a:endParaRPr lang="en-US" altLang="zh-TW" sz="1000" dirty="0"/>
          </a:p>
        </p:txBody>
      </p:sp>
      <p:sp>
        <p:nvSpPr>
          <p:cNvPr id="247" name="Text Placeholder 3"/>
          <p:cNvSpPr>
            <a:spLocks noGrp="1"/>
          </p:cNvSpPr>
          <p:nvPr>
            <p:custDataLst>
              <p:tags r:id="rId50"/>
            </p:custDataLst>
          </p:nvPr>
        </p:nvSpPr>
        <p:spPr bwMode="auto">
          <a:xfrm>
            <a:off x="9678988" y="5861050"/>
            <a:ext cx="13716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CB819155-3E58-4F89-B893-FAED4C6F8FF0}" type="datetime'每個月定''''''''''''''''''期''''''定額''''''''''''''''''投''資'''''''">
              <a:rPr lang="zh-TW" altLang="en-US" smtClean="0"/>
              <a:pPr/>
              <a:t>每個月定期定額投資</a:t>
            </a:fld>
            <a:endParaRPr lang="en-US" altLang="zh-TW" dirty="0"/>
          </a:p>
        </p:txBody>
      </p:sp>
      <p:sp>
        <p:nvSpPr>
          <p:cNvPr id="338" name="文字方塊 337"/>
          <p:cNvSpPr txBox="1"/>
          <p:nvPr/>
        </p:nvSpPr>
        <p:spPr>
          <a:xfrm>
            <a:off x="1102519" y="3439319"/>
            <a:ext cx="1282700" cy="5842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rgbClr val="C00000"/>
                </a:solidFill>
              </a:rPr>
              <a:t>成長型</a:t>
            </a:r>
            <a:endParaRPr lang="en-US" altLang="zh-TW" b="1" dirty="0" smtClean="0">
              <a:solidFill>
                <a:srgbClr val="C00000"/>
              </a:solidFill>
            </a:endParaRPr>
          </a:p>
          <a:p>
            <a:pPr algn="ctr"/>
            <a:r>
              <a:rPr lang="zh-TW" altLang="en-US" b="1" dirty="0" smtClean="0">
                <a:solidFill>
                  <a:srgbClr val="C00000"/>
                </a:solidFill>
              </a:rPr>
              <a:t>投資人</a:t>
            </a:r>
          </a:p>
        </p:txBody>
      </p:sp>
      <p:sp>
        <p:nvSpPr>
          <p:cNvPr id="339" name="文字方塊 338"/>
          <p:cNvSpPr txBox="1"/>
          <p:nvPr/>
        </p:nvSpPr>
        <p:spPr>
          <a:xfrm>
            <a:off x="4103688" y="3439319"/>
            <a:ext cx="1282700" cy="5842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b="1" dirty="0" smtClean="0">
                <a:solidFill>
                  <a:srgbClr val="C00000"/>
                </a:solidFill>
              </a:rPr>
              <a:t>21-25</a:t>
            </a:r>
            <a:r>
              <a:rPr lang="zh-TW" altLang="en-US" b="1" dirty="0" smtClean="0">
                <a:solidFill>
                  <a:srgbClr val="C00000"/>
                </a:solidFill>
              </a:rPr>
              <a:t>歲</a:t>
            </a:r>
          </a:p>
        </p:txBody>
      </p:sp>
      <p:sp>
        <p:nvSpPr>
          <p:cNvPr id="340" name="文字方塊 339"/>
          <p:cNvSpPr txBox="1"/>
          <p:nvPr/>
        </p:nvSpPr>
        <p:spPr>
          <a:xfrm>
            <a:off x="7104064" y="3439319"/>
            <a:ext cx="1282700" cy="5842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b="1" dirty="0" smtClean="0">
                <a:solidFill>
                  <a:srgbClr val="C00000"/>
                </a:solidFill>
              </a:rPr>
              <a:t>0-1</a:t>
            </a:r>
            <a:r>
              <a:rPr lang="zh-TW" altLang="en-US" b="1" dirty="0" smtClean="0">
                <a:solidFill>
                  <a:srgbClr val="C00000"/>
                </a:solidFill>
              </a:rPr>
              <a:t>年</a:t>
            </a:r>
            <a:endParaRPr lang="en-US" altLang="zh-TW" b="1" dirty="0" smtClean="0">
              <a:solidFill>
                <a:srgbClr val="C00000"/>
              </a:solidFill>
            </a:endParaRPr>
          </a:p>
          <a:p>
            <a:pPr algn="ctr"/>
            <a:r>
              <a:rPr lang="zh-TW" altLang="en-US" b="1" dirty="0" smtClean="0">
                <a:solidFill>
                  <a:srgbClr val="C00000"/>
                </a:solidFill>
              </a:rPr>
              <a:t>投資</a:t>
            </a:r>
            <a:r>
              <a:rPr lang="zh-TW" altLang="en-US" b="1" dirty="0">
                <a:solidFill>
                  <a:srgbClr val="C00000"/>
                </a:solidFill>
              </a:rPr>
              <a:t>經驗</a:t>
            </a:r>
            <a:endParaRPr lang="zh-TW" altLang="en-US" b="1" dirty="0" smtClean="0">
              <a:solidFill>
                <a:srgbClr val="C00000"/>
              </a:solidFill>
            </a:endParaRPr>
          </a:p>
        </p:txBody>
      </p:sp>
      <p:sp>
        <p:nvSpPr>
          <p:cNvPr id="341" name="文字方塊 340"/>
          <p:cNvSpPr txBox="1"/>
          <p:nvPr/>
        </p:nvSpPr>
        <p:spPr>
          <a:xfrm>
            <a:off x="10104438" y="3439319"/>
            <a:ext cx="1282700" cy="5842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rgbClr val="C00000"/>
                </a:solidFill>
              </a:rPr>
              <a:t>每個月定期定額</a:t>
            </a:r>
          </a:p>
        </p:txBody>
      </p:sp>
      <p:sp>
        <p:nvSpPr>
          <p:cNvPr id="342" name="矩形 341"/>
          <p:cNvSpPr/>
          <p:nvPr/>
        </p:nvSpPr>
        <p:spPr>
          <a:xfrm>
            <a:off x="630000" y="1680781"/>
            <a:ext cx="1890285" cy="337313"/>
          </a:xfrm>
          <a:prstGeom prst="rect">
            <a:avLst/>
          </a:prstGeom>
        </p:spPr>
        <p:txBody>
          <a:bodyPr wrap="square">
            <a:spAutoFit/>
          </a:bodyPr>
          <a:lstStyle/>
          <a:p>
            <a:pPr algn="ctr" fontAlgn="ctr"/>
            <a:r>
              <a:rPr lang="zh-TW" altLang="en-US" sz="1600" b="1" dirty="0" smtClean="0">
                <a:latin typeface="+mn-ea"/>
              </a:rPr>
              <a:t>投資人風險屬性</a:t>
            </a:r>
            <a:endParaRPr lang="zh-TW" altLang="en-US" sz="1600" b="1" dirty="0">
              <a:latin typeface="+mn-ea"/>
            </a:endParaRPr>
          </a:p>
        </p:txBody>
      </p:sp>
      <p:sp>
        <p:nvSpPr>
          <p:cNvPr id="343" name="矩形 342"/>
          <p:cNvSpPr/>
          <p:nvPr/>
        </p:nvSpPr>
        <p:spPr>
          <a:xfrm>
            <a:off x="3715135" y="1680781"/>
            <a:ext cx="1890285" cy="337313"/>
          </a:xfrm>
          <a:prstGeom prst="rect">
            <a:avLst/>
          </a:prstGeom>
        </p:spPr>
        <p:txBody>
          <a:bodyPr wrap="square">
            <a:spAutoFit/>
          </a:bodyPr>
          <a:lstStyle/>
          <a:p>
            <a:pPr algn="ctr" fontAlgn="ctr"/>
            <a:r>
              <a:rPr lang="zh-TW" altLang="en-US" sz="1600" b="1" dirty="0" smtClean="0">
                <a:latin typeface="+mn-ea"/>
              </a:rPr>
              <a:t>投資人年齡</a:t>
            </a:r>
            <a:endParaRPr lang="zh-TW" altLang="en-US" sz="1600" b="1" dirty="0">
              <a:latin typeface="+mn-ea"/>
            </a:endParaRPr>
          </a:p>
        </p:txBody>
      </p:sp>
      <p:sp>
        <p:nvSpPr>
          <p:cNvPr id="344" name="矩形 343"/>
          <p:cNvSpPr/>
          <p:nvPr/>
        </p:nvSpPr>
        <p:spPr>
          <a:xfrm>
            <a:off x="6700236" y="1680781"/>
            <a:ext cx="1890285" cy="337313"/>
          </a:xfrm>
          <a:prstGeom prst="rect">
            <a:avLst/>
          </a:prstGeom>
        </p:spPr>
        <p:txBody>
          <a:bodyPr wrap="square">
            <a:spAutoFit/>
          </a:bodyPr>
          <a:lstStyle/>
          <a:p>
            <a:pPr algn="ctr" fontAlgn="ctr"/>
            <a:r>
              <a:rPr lang="zh-TW" altLang="en-US" sz="1600" b="1" dirty="0" smtClean="0">
                <a:latin typeface="+mn-ea"/>
              </a:rPr>
              <a:t>投資人投資經驗</a:t>
            </a:r>
            <a:endParaRPr lang="zh-TW" altLang="en-US" sz="1600" b="1" dirty="0">
              <a:latin typeface="+mn-ea"/>
            </a:endParaRPr>
          </a:p>
        </p:txBody>
      </p:sp>
      <p:sp>
        <p:nvSpPr>
          <p:cNvPr id="345" name="矩形 344"/>
          <p:cNvSpPr/>
          <p:nvPr/>
        </p:nvSpPr>
        <p:spPr>
          <a:xfrm>
            <a:off x="9800645" y="1680781"/>
            <a:ext cx="1890285" cy="337313"/>
          </a:xfrm>
          <a:prstGeom prst="rect">
            <a:avLst/>
          </a:prstGeom>
        </p:spPr>
        <p:txBody>
          <a:bodyPr wrap="square">
            <a:spAutoFit/>
          </a:bodyPr>
          <a:lstStyle/>
          <a:p>
            <a:pPr algn="ctr" fontAlgn="ctr"/>
            <a:r>
              <a:rPr lang="zh-TW" altLang="en-US" sz="1600" b="1" dirty="0" smtClean="0">
                <a:latin typeface="+mn-ea"/>
              </a:rPr>
              <a:t>偏好投資方式</a:t>
            </a:r>
            <a:endParaRPr lang="zh-TW" altLang="en-US" sz="1600" b="1" dirty="0">
              <a:latin typeface="+mn-ea"/>
            </a:endParaRPr>
          </a:p>
        </p:txBody>
      </p:sp>
    </p:spTree>
    <p:custDataLst>
      <p:tags r:id="rId2"/>
    </p:custDataLst>
    <p:extLst>
      <p:ext uri="{BB962C8B-B14F-4D97-AF65-F5344CB8AC3E}">
        <p14:creationId xmlns:p14="http://schemas.microsoft.com/office/powerpoint/2010/main" val="16336398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物件 6"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53" name="think-cell Slide" r:id="rId7" imgW="395" imgH="396" progId="TCLayout.ActiveDocument.1">
                  <p:embed/>
                </p:oleObj>
              </mc:Choice>
              <mc:Fallback>
                <p:oleObj name="think-cell Slide" r:id="rId7" imgW="395" imgH="396" progId="TCLayout.ActiveDocument.1">
                  <p:embed/>
                  <p:pic>
                    <p:nvPicPr>
                      <p:cNvPr id="7" name="物件 6" hidden="1"/>
                      <p:cNvPicPr/>
                      <p:nvPr/>
                    </p:nvPicPr>
                    <p:blipFill>
                      <a:blip r:embed="rId8"/>
                      <a:stretch>
                        <a:fillRect/>
                      </a:stretch>
                    </p:blipFill>
                    <p:spPr>
                      <a:xfrm>
                        <a:off x="1588" y="1588"/>
                        <a:ext cx="1588" cy="1588"/>
                      </a:xfrm>
                      <a:prstGeom prst="rect">
                        <a:avLst/>
                      </a:prstGeom>
                    </p:spPr>
                  </p:pic>
                </p:oleObj>
              </mc:Fallback>
            </mc:AlternateContent>
          </a:graphicData>
        </a:graphic>
      </p:graphicFrame>
      <p:graphicFrame>
        <p:nvGraphicFramePr>
          <p:cNvPr id="138" name="Chart 3"/>
          <p:cNvGraphicFramePr/>
          <p:nvPr>
            <p:custDataLst>
              <p:tags r:id="rId4"/>
            </p:custDataLst>
            <p:extLst/>
          </p:nvPr>
        </p:nvGraphicFramePr>
        <p:xfrm>
          <a:off x="1081088" y="979488"/>
          <a:ext cx="4383087" cy="4383087"/>
        </p:xfrm>
        <a:graphic>
          <a:graphicData uri="http://schemas.openxmlformats.org/drawingml/2006/chart">
            <c:chart xmlns:c="http://schemas.openxmlformats.org/drawingml/2006/chart" xmlns:r="http://schemas.openxmlformats.org/officeDocument/2006/relationships" r:id="rId9"/>
          </a:graphicData>
        </a:graphic>
      </p:graphicFrame>
      <p:sp>
        <p:nvSpPr>
          <p:cNvPr id="10" name="文字方塊 9"/>
          <p:cNvSpPr txBox="1"/>
          <p:nvPr/>
        </p:nvSpPr>
        <p:spPr>
          <a:xfrm>
            <a:off x="1738313" y="2571750"/>
            <a:ext cx="1535113" cy="31591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rgbClr val="575757"/>
                </a:solidFill>
              </a:rPr>
              <a:t>債</a:t>
            </a:r>
            <a:r>
              <a:rPr lang="zh-TW" altLang="en-US" b="1" dirty="0">
                <a:solidFill>
                  <a:srgbClr val="575757"/>
                </a:solidFill>
              </a:rPr>
              <a:t>券</a:t>
            </a:r>
            <a:r>
              <a:rPr lang="zh-TW" altLang="en-US" b="1" dirty="0" smtClean="0">
                <a:solidFill>
                  <a:srgbClr val="575757"/>
                </a:solidFill>
              </a:rPr>
              <a:t>型基金</a:t>
            </a:r>
            <a:endParaRPr lang="en-US" altLang="zh-TW" b="1" dirty="0" smtClean="0">
              <a:solidFill>
                <a:srgbClr val="575757"/>
              </a:solidFill>
            </a:endParaRPr>
          </a:p>
        </p:txBody>
      </p:sp>
      <p:sp>
        <p:nvSpPr>
          <p:cNvPr id="15" name="文字方塊 14"/>
          <p:cNvSpPr txBox="1"/>
          <p:nvPr/>
        </p:nvSpPr>
        <p:spPr>
          <a:xfrm>
            <a:off x="3273425" y="2571750"/>
            <a:ext cx="1533525" cy="31591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rgbClr val="CB4846"/>
                </a:solidFill>
              </a:rPr>
              <a:t>股</a:t>
            </a:r>
            <a:r>
              <a:rPr lang="zh-TW" altLang="en-US" b="1" dirty="0">
                <a:solidFill>
                  <a:srgbClr val="CB4846"/>
                </a:solidFill>
              </a:rPr>
              <a:t>票</a:t>
            </a:r>
            <a:r>
              <a:rPr lang="zh-TW" altLang="en-US" b="1" dirty="0" smtClean="0">
                <a:solidFill>
                  <a:srgbClr val="CB4846"/>
                </a:solidFill>
              </a:rPr>
              <a:t>型基金</a:t>
            </a:r>
            <a:endParaRPr lang="en-US" altLang="zh-TW" b="1" dirty="0" smtClean="0">
              <a:solidFill>
                <a:srgbClr val="CB4846"/>
              </a:solidFill>
            </a:endParaRPr>
          </a:p>
        </p:txBody>
      </p:sp>
      <p:cxnSp>
        <p:nvCxnSpPr>
          <p:cNvPr id="17" name="直線接點 16"/>
          <p:cNvCxnSpPr/>
          <p:nvPr/>
        </p:nvCxnSpPr>
        <p:spPr>
          <a:xfrm>
            <a:off x="3273425" y="2571750"/>
            <a:ext cx="0" cy="1619250"/>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3332163" y="2976563"/>
            <a:ext cx="1416050" cy="80962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4800" b="1" dirty="0" smtClean="0">
                <a:solidFill>
                  <a:srgbClr val="CB4846"/>
                </a:solidFill>
              </a:rPr>
              <a:t>40%</a:t>
            </a:r>
          </a:p>
        </p:txBody>
      </p:sp>
      <p:sp>
        <p:nvSpPr>
          <p:cNvPr id="24" name="文字方塊 23"/>
          <p:cNvSpPr txBox="1"/>
          <p:nvPr/>
        </p:nvSpPr>
        <p:spPr>
          <a:xfrm>
            <a:off x="1797050" y="2976563"/>
            <a:ext cx="1416050" cy="80962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4800" b="1" dirty="0">
                <a:solidFill>
                  <a:schemeClr val="tx1"/>
                </a:solidFill>
              </a:rPr>
              <a:t>6</a:t>
            </a:r>
            <a:r>
              <a:rPr lang="en-US" altLang="zh-TW" sz="4800" b="1" dirty="0" smtClean="0">
                <a:solidFill>
                  <a:schemeClr val="tx1"/>
                </a:solidFill>
              </a:rPr>
              <a:t>0%</a:t>
            </a:r>
          </a:p>
        </p:txBody>
      </p:sp>
      <p:sp>
        <p:nvSpPr>
          <p:cNvPr id="88" name="矩形 87"/>
          <p:cNvSpPr/>
          <p:nvPr/>
        </p:nvSpPr>
        <p:spPr>
          <a:xfrm>
            <a:off x="5748337" y="2213767"/>
            <a:ext cx="376238" cy="1169988"/>
          </a:xfrm>
          <a:prstGeom prst="rect">
            <a:avLst/>
          </a:prstGeom>
          <a:solidFill>
            <a:srgbClr val="A42649"/>
          </a:solidFill>
        </p:spPr>
        <p:txBody>
          <a:bodyPr wrap="square">
            <a:spAutoFit/>
          </a:bodyPr>
          <a:lstStyle/>
          <a:p>
            <a:pPr algn="ctr"/>
            <a:r>
              <a:rPr lang="zh-TW" altLang="en-US" sz="1400" b="1" dirty="0">
                <a:solidFill>
                  <a:schemeClr val="bg1"/>
                </a:solidFill>
              </a:rPr>
              <a:t>股票型基金</a:t>
            </a:r>
            <a:endParaRPr lang="en-US" altLang="zh-TW" sz="1400" b="1" dirty="0">
              <a:solidFill>
                <a:schemeClr val="bg1"/>
              </a:solidFill>
            </a:endParaRPr>
          </a:p>
        </p:txBody>
      </p:sp>
      <p:cxnSp>
        <p:nvCxnSpPr>
          <p:cNvPr id="89" name="Straight Connector 45">
            <a:extLst>
              <a:ext uri="{FF2B5EF4-FFF2-40B4-BE49-F238E27FC236}">
                <a16:creationId xmlns:a16="http://schemas.microsoft.com/office/drawing/2014/main" xmlns="" id="{D46E01BB-ED2C-458D-9B90-269505F104BA}"/>
              </a:ext>
            </a:extLst>
          </p:cNvPr>
          <p:cNvCxnSpPr>
            <a:cxnSpLocks/>
          </p:cNvCxnSpPr>
          <p:nvPr/>
        </p:nvCxnSpPr>
        <p:spPr>
          <a:xfrm>
            <a:off x="6261100" y="1970881"/>
            <a:ext cx="2219325" cy="0"/>
          </a:xfrm>
          <a:prstGeom prst="line">
            <a:avLst/>
          </a:prstGeom>
          <a:ln w="19050"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45">
            <a:extLst>
              <a:ext uri="{FF2B5EF4-FFF2-40B4-BE49-F238E27FC236}">
                <a16:creationId xmlns:a16="http://schemas.microsoft.com/office/drawing/2014/main" xmlns="" id="{D46E01BB-ED2C-458D-9B90-269505F104BA}"/>
              </a:ext>
            </a:extLst>
          </p:cNvPr>
          <p:cNvCxnSpPr>
            <a:cxnSpLocks/>
          </p:cNvCxnSpPr>
          <p:nvPr/>
        </p:nvCxnSpPr>
        <p:spPr>
          <a:xfrm>
            <a:off x="8748711" y="1970881"/>
            <a:ext cx="2630488" cy="0"/>
          </a:xfrm>
          <a:prstGeom prst="line">
            <a:avLst/>
          </a:prstGeom>
          <a:ln w="19050"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6805612" y="1824831"/>
            <a:ext cx="1131888" cy="29368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chemeClr val="tx1"/>
                </a:solidFill>
              </a:rPr>
              <a:t>基金類型</a:t>
            </a:r>
          </a:p>
        </p:txBody>
      </p:sp>
      <p:sp>
        <p:nvSpPr>
          <p:cNvPr id="87" name="矩形 86"/>
          <p:cNvSpPr/>
          <p:nvPr/>
        </p:nvSpPr>
        <p:spPr>
          <a:xfrm>
            <a:off x="9297987" y="1824831"/>
            <a:ext cx="1633538" cy="29368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chemeClr val="tx1"/>
                </a:solidFill>
              </a:rPr>
              <a:t>建議配置比重</a:t>
            </a:r>
          </a:p>
        </p:txBody>
      </p:sp>
      <p:sp>
        <p:nvSpPr>
          <p:cNvPr id="94" name="矩形 93"/>
          <p:cNvSpPr/>
          <p:nvPr/>
        </p:nvSpPr>
        <p:spPr>
          <a:xfrm>
            <a:off x="5748337" y="3544093"/>
            <a:ext cx="376238" cy="1169551"/>
          </a:xfrm>
          <a:prstGeom prst="rect">
            <a:avLst/>
          </a:prstGeom>
          <a:solidFill>
            <a:schemeClr val="tx1"/>
          </a:solidFill>
        </p:spPr>
        <p:txBody>
          <a:bodyPr wrap="square">
            <a:spAutoFit/>
          </a:bodyPr>
          <a:lstStyle/>
          <a:p>
            <a:pPr algn="ctr"/>
            <a:r>
              <a:rPr lang="zh-TW" altLang="en-US" sz="1400" b="1" dirty="0" smtClean="0">
                <a:solidFill>
                  <a:schemeClr val="bg1"/>
                </a:solidFill>
              </a:rPr>
              <a:t>債券型</a:t>
            </a:r>
            <a:r>
              <a:rPr lang="zh-TW" altLang="en-US" sz="1400" b="1" dirty="0">
                <a:solidFill>
                  <a:schemeClr val="bg1"/>
                </a:solidFill>
              </a:rPr>
              <a:t>基金</a:t>
            </a:r>
            <a:endParaRPr lang="en-US" altLang="zh-TW" sz="1400" b="1" dirty="0">
              <a:solidFill>
                <a:schemeClr val="bg1"/>
              </a:solidFill>
            </a:endParaRPr>
          </a:p>
        </p:txBody>
      </p:sp>
      <p:sp>
        <p:nvSpPr>
          <p:cNvPr id="95" name="矩形 94"/>
          <p:cNvSpPr/>
          <p:nvPr/>
        </p:nvSpPr>
        <p:spPr>
          <a:xfrm>
            <a:off x="6342062" y="3575843"/>
            <a:ext cx="2149475" cy="923925"/>
          </a:xfrm>
          <a:prstGeom prst="rect">
            <a:avLst/>
          </a:prstGeom>
        </p:spPr>
        <p:txBody>
          <a:bodyPr wrap="square">
            <a:spAutoFit/>
          </a:bodyPr>
          <a:lstStyle/>
          <a:p>
            <a:r>
              <a:rPr lang="zh-TW" altLang="en-US" b="1" dirty="0"/>
              <a:t>野村鑫全球債券組合基金</a:t>
            </a:r>
            <a:r>
              <a:rPr lang="en-US" altLang="zh-TW" b="1" dirty="0"/>
              <a:t>(S</a:t>
            </a:r>
            <a:r>
              <a:rPr lang="zh-TW" altLang="en-US" b="1" dirty="0"/>
              <a:t>類型新臺幣累積</a:t>
            </a:r>
            <a:r>
              <a:rPr lang="en-US" altLang="zh-TW" b="1" dirty="0"/>
              <a:t>)</a:t>
            </a:r>
            <a:endParaRPr lang="zh-TW" altLang="en-US" b="1" dirty="0"/>
          </a:p>
        </p:txBody>
      </p:sp>
      <p:sp>
        <p:nvSpPr>
          <p:cNvPr id="96" name="矩形 95"/>
          <p:cNvSpPr/>
          <p:nvPr/>
        </p:nvSpPr>
        <p:spPr>
          <a:xfrm>
            <a:off x="6342062" y="2386806"/>
            <a:ext cx="1570038" cy="369888"/>
          </a:xfrm>
          <a:prstGeom prst="rect">
            <a:avLst/>
          </a:prstGeom>
        </p:spPr>
        <p:txBody>
          <a:bodyPr wrap="none">
            <a:spAutoFit/>
          </a:bodyPr>
          <a:lstStyle/>
          <a:p>
            <a:r>
              <a:rPr lang="zh-TW" altLang="en-US" b="1" dirty="0"/>
              <a:t>野村環球基金</a:t>
            </a:r>
          </a:p>
        </p:txBody>
      </p:sp>
      <p:sp>
        <p:nvSpPr>
          <p:cNvPr id="97" name="矩形 96"/>
          <p:cNvSpPr/>
          <p:nvPr/>
        </p:nvSpPr>
        <p:spPr>
          <a:xfrm>
            <a:off x="6342062" y="2937668"/>
            <a:ext cx="1570038" cy="369888"/>
          </a:xfrm>
          <a:prstGeom prst="rect">
            <a:avLst/>
          </a:prstGeom>
        </p:spPr>
        <p:txBody>
          <a:bodyPr wrap="none">
            <a:spAutoFit/>
          </a:bodyPr>
          <a:lstStyle/>
          <a:p>
            <a:r>
              <a:rPr lang="zh-TW" altLang="en-US" b="1" dirty="0"/>
              <a:t>野村成長基金</a:t>
            </a:r>
          </a:p>
        </p:txBody>
      </p:sp>
      <p:sp>
        <p:nvSpPr>
          <p:cNvPr id="125" name="矩形 124"/>
          <p:cNvSpPr/>
          <p:nvPr/>
        </p:nvSpPr>
        <p:spPr>
          <a:xfrm>
            <a:off x="9297987" y="2386806"/>
            <a:ext cx="2081213" cy="369888"/>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28" name="矩形 127"/>
          <p:cNvSpPr/>
          <p:nvPr/>
        </p:nvSpPr>
        <p:spPr>
          <a:xfrm>
            <a:off x="9297987" y="2937668"/>
            <a:ext cx="2081213" cy="369888"/>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29" name="矩形 128"/>
          <p:cNvSpPr/>
          <p:nvPr/>
        </p:nvSpPr>
        <p:spPr>
          <a:xfrm>
            <a:off x="9297987" y="3853656"/>
            <a:ext cx="2081213" cy="368300"/>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0" name="矩形 129"/>
          <p:cNvSpPr/>
          <p:nvPr/>
        </p:nvSpPr>
        <p:spPr>
          <a:xfrm>
            <a:off x="9297987" y="3860006"/>
            <a:ext cx="935038" cy="361950"/>
          </a:xfrm>
          <a:prstGeom prst="rect">
            <a:avLst/>
          </a:prstGeom>
          <a:solidFill>
            <a:schemeClr val="tx1">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1" name="矩形 130"/>
          <p:cNvSpPr/>
          <p:nvPr/>
        </p:nvSpPr>
        <p:spPr>
          <a:xfrm>
            <a:off x="9297987" y="2942432"/>
            <a:ext cx="446088" cy="373063"/>
          </a:xfrm>
          <a:prstGeom prst="rect">
            <a:avLst/>
          </a:prstGeom>
          <a:solidFill>
            <a:srgbClr val="D6497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2" name="矩形 131"/>
          <p:cNvSpPr/>
          <p:nvPr/>
        </p:nvSpPr>
        <p:spPr>
          <a:xfrm>
            <a:off x="9297987" y="2397918"/>
            <a:ext cx="446088" cy="358775"/>
          </a:xfrm>
          <a:prstGeom prst="rect">
            <a:avLst/>
          </a:prstGeom>
          <a:solidFill>
            <a:srgbClr val="A4264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cxnSp>
        <p:nvCxnSpPr>
          <p:cNvPr id="134" name="直線接點 133"/>
          <p:cNvCxnSpPr/>
          <p:nvPr/>
        </p:nvCxnSpPr>
        <p:spPr>
          <a:xfrm>
            <a:off x="5746749" y="3455193"/>
            <a:ext cx="5632450" cy="0"/>
          </a:xfrm>
          <a:prstGeom prst="line">
            <a:avLst/>
          </a:prstGeom>
          <a:ln w="9525" cap="rnd">
            <a:solidFill>
              <a:schemeClr val="tx1">
                <a:lumMod val="20000"/>
                <a:lumOff val="8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8680449" y="3853656"/>
            <a:ext cx="612775" cy="368300"/>
          </a:xfrm>
          <a:prstGeom prst="rect">
            <a:avLst/>
          </a:prstGeom>
        </p:spPr>
        <p:txBody>
          <a:bodyPr wrap="none">
            <a:spAutoFit/>
          </a:bodyPr>
          <a:lstStyle/>
          <a:p>
            <a:pPr algn="ctr"/>
            <a:r>
              <a:rPr lang="en-US" altLang="zh-TW" b="1" dirty="0">
                <a:solidFill>
                  <a:schemeClr val="bg1">
                    <a:lumMod val="50000"/>
                  </a:schemeClr>
                </a:solidFill>
              </a:rPr>
              <a:t>40%</a:t>
            </a:r>
          </a:p>
        </p:txBody>
      </p:sp>
      <p:sp>
        <p:nvSpPr>
          <p:cNvPr id="136" name="矩形 135"/>
          <p:cNvSpPr/>
          <p:nvPr/>
        </p:nvSpPr>
        <p:spPr>
          <a:xfrm>
            <a:off x="8680449" y="2937668"/>
            <a:ext cx="612775" cy="369888"/>
          </a:xfrm>
          <a:prstGeom prst="rect">
            <a:avLst/>
          </a:prstGeom>
        </p:spPr>
        <p:txBody>
          <a:bodyPr wrap="none">
            <a:spAutoFit/>
          </a:bodyPr>
          <a:lstStyle/>
          <a:p>
            <a:pPr algn="ctr"/>
            <a:r>
              <a:rPr lang="en-US" altLang="zh-TW" b="1" dirty="0" smtClean="0">
                <a:solidFill>
                  <a:srgbClr val="D64970"/>
                </a:solidFill>
              </a:rPr>
              <a:t>20</a:t>
            </a:r>
            <a:r>
              <a:rPr lang="en-US" altLang="zh-TW" b="1" dirty="0">
                <a:solidFill>
                  <a:srgbClr val="D64970"/>
                </a:solidFill>
              </a:rPr>
              <a:t>%</a:t>
            </a:r>
          </a:p>
        </p:txBody>
      </p:sp>
      <p:sp>
        <p:nvSpPr>
          <p:cNvPr id="137" name="矩形 136"/>
          <p:cNvSpPr/>
          <p:nvPr/>
        </p:nvSpPr>
        <p:spPr>
          <a:xfrm>
            <a:off x="8680449" y="2389981"/>
            <a:ext cx="612775" cy="369888"/>
          </a:xfrm>
          <a:prstGeom prst="rect">
            <a:avLst/>
          </a:prstGeom>
        </p:spPr>
        <p:txBody>
          <a:bodyPr wrap="none">
            <a:spAutoFit/>
          </a:bodyPr>
          <a:lstStyle/>
          <a:p>
            <a:pPr algn="ctr"/>
            <a:r>
              <a:rPr lang="en-US" altLang="zh-TW" b="1" dirty="0" smtClean="0">
                <a:solidFill>
                  <a:srgbClr val="A42649"/>
                </a:solidFill>
              </a:rPr>
              <a:t>20</a:t>
            </a:r>
            <a:r>
              <a:rPr lang="en-US" altLang="zh-TW" b="1" dirty="0">
                <a:solidFill>
                  <a:srgbClr val="A42649"/>
                </a:solidFill>
              </a:rPr>
              <a:t>%</a:t>
            </a:r>
          </a:p>
        </p:txBody>
      </p:sp>
      <p:sp>
        <p:nvSpPr>
          <p:cNvPr id="139" name="文字方塊 138"/>
          <p:cNvSpPr txBox="1"/>
          <p:nvPr/>
        </p:nvSpPr>
        <p:spPr>
          <a:xfrm>
            <a:off x="-127907" y="195942"/>
            <a:ext cx="1513114" cy="25037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smtClean="0">
                <a:solidFill>
                  <a:srgbClr val="575757"/>
                </a:solidFill>
              </a:rPr>
              <a:t>保守型</a:t>
            </a:r>
          </a:p>
        </p:txBody>
      </p:sp>
      <p:sp>
        <p:nvSpPr>
          <p:cNvPr id="30" name="矩形 29"/>
          <p:cNvSpPr/>
          <p:nvPr/>
        </p:nvSpPr>
        <p:spPr>
          <a:xfrm>
            <a:off x="10586810" y="5916611"/>
            <a:ext cx="1502229" cy="783771"/>
          </a:xfrm>
          <a:prstGeom prst="rect">
            <a:avLst/>
          </a:prstGeom>
          <a:solidFill>
            <a:schemeClr val="bg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Tree>
    <p:custDataLst>
      <p:tags r:id="rId2"/>
    </p:custDataLst>
    <p:extLst>
      <p:ext uri="{BB962C8B-B14F-4D97-AF65-F5344CB8AC3E}">
        <p14:creationId xmlns:p14="http://schemas.microsoft.com/office/powerpoint/2010/main" val="4230290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物件 6"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75" name="think-cell Slide" r:id="rId7" imgW="395" imgH="396" progId="TCLayout.ActiveDocument.1">
                  <p:embed/>
                </p:oleObj>
              </mc:Choice>
              <mc:Fallback>
                <p:oleObj name="think-cell Slide" r:id="rId7" imgW="395" imgH="396" progId="TCLayout.ActiveDocument.1">
                  <p:embed/>
                  <p:pic>
                    <p:nvPicPr>
                      <p:cNvPr id="7" name="物件 6" hidden="1"/>
                      <p:cNvPicPr/>
                      <p:nvPr/>
                    </p:nvPicPr>
                    <p:blipFill>
                      <a:blip r:embed="rId8"/>
                      <a:stretch>
                        <a:fillRect/>
                      </a:stretch>
                    </p:blipFill>
                    <p:spPr>
                      <a:xfrm>
                        <a:off x="1588" y="1588"/>
                        <a:ext cx="1588" cy="1588"/>
                      </a:xfrm>
                      <a:prstGeom prst="rect">
                        <a:avLst/>
                      </a:prstGeom>
                    </p:spPr>
                  </p:pic>
                </p:oleObj>
              </mc:Fallback>
            </mc:AlternateContent>
          </a:graphicData>
        </a:graphic>
      </p:graphicFrame>
      <p:graphicFrame>
        <p:nvGraphicFramePr>
          <p:cNvPr id="31" name="Chart 3"/>
          <p:cNvGraphicFramePr/>
          <p:nvPr>
            <p:custDataLst>
              <p:tags r:id="rId4"/>
            </p:custDataLst>
            <p:extLst/>
          </p:nvPr>
        </p:nvGraphicFramePr>
        <p:xfrm>
          <a:off x="1081088" y="979488"/>
          <a:ext cx="4383087" cy="4383087"/>
        </p:xfrm>
        <a:graphic>
          <a:graphicData uri="http://schemas.openxmlformats.org/drawingml/2006/chart">
            <c:chart xmlns:c="http://schemas.openxmlformats.org/drawingml/2006/chart" xmlns:r="http://schemas.openxmlformats.org/officeDocument/2006/relationships" r:id="rId9"/>
          </a:graphicData>
        </a:graphic>
      </p:graphicFrame>
      <p:sp>
        <p:nvSpPr>
          <p:cNvPr id="10" name="文字方塊 9"/>
          <p:cNvSpPr txBox="1"/>
          <p:nvPr/>
        </p:nvSpPr>
        <p:spPr>
          <a:xfrm>
            <a:off x="1738313" y="2571750"/>
            <a:ext cx="1535113" cy="31591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rgbClr val="575757"/>
                </a:solidFill>
              </a:rPr>
              <a:t>債</a:t>
            </a:r>
            <a:r>
              <a:rPr lang="zh-TW" altLang="en-US" b="1" dirty="0">
                <a:solidFill>
                  <a:srgbClr val="575757"/>
                </a:solidFill>
              </a:rPr>
              <a:t>券</a:t>
            </a:r>
            <a:r>
              <a:rPr lang="zh-TW" altLang="en-US" b="1" dirty="0" smtClean="0">
                <a:solidFill>
                  <a:srgbClr val="575757"/>
                </a:solidFill>
              </a:rPr>
              <a:t>型基金</a:t>
            </a:r>
            <a:endParaRPr lang="en-US" altLang="zh-TW" b="1" dirty="0" smtClean="0">
              <a:solidFill>
                <a:srgbClr val="575757"/>
              </a:solidFill>
            </a:endParaRPr>
          </a:p>
        </p:txBody>
      </p:sp>
      <p:sp>
        <p:nvSpPr>
          <p:cNvPr id="15" name="文字方塊 14"/>
          <p:cNvSpPr txBox="1"/>
          <p:nvPr/>
        </p:nvSpPr>
        <p:spPr>
          <a:xfrm>
            <a:off x="3273425" y="2571750"/>
            <a:ext cx="1533525" cy="31591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rgbClr val="CB4846"/>
                </a:solidFill>
              </a:rPr>
              <a:t>股</a:t>
            </a:r>
            <a:r>
              <a:rPr lang="zh-TW" altLang="en-US" b="1" dirty="0">
                <a:solidFill>
                  <a:srgbClr val="CB4846"/>
                </a:solidFill>
              </a:rPr>
              <a:t>票</a:t>
            </a:r>
            <a:r>
              <a:rPr lang="zh-TW" altLang="en-US" b="1" dirty="0" smtClean="0">
                <a:solidFill>
                  <a:srgbClr val="CB4846"/>
                </a:solidFill>
              </a:rPr>
              <a:t>型基金</a:t>
            </a:r>
            <a:endParaRPr lang="en-US" altLang="zh-TW" b="1" dirty="0" smtClean="0">
              <a:solidFill>
                <a:srgbClr val="CB4846"/>
              </a:solidFill>
            </a:endParaRPr>
          </a:p>
        </p:txBody>
      </p:sp>
      <p:cxnSp>
        <p:nvCxnSpPr>
          <p:cNvPr id="17" name="直線接點 16"/>
          <p:cNvCxnSpPr/>
          <p:nvPr/>
        </p:nvCxnSpPr>
        <p:spPr>
          <a:xfrm>
            <a:off x="3273425" y="2571750"/>
            <a:ext cx="0" cy="1619250"/>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3332163" y="2976563"/>
            <a:ext cx="1416050" cy="80962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4800" b="1" dirty="0">
                <a:solidFill>
                  <a:srgbClr val="CB4846"/>
                </a:solidFill>
              </a:rPr>
              <a:t>5</a:t>
            </a:r>
            <a:r>
              <a:rPr lang="en-US" altLang="zh-TW" sz="4800" b="1" dirty="0" smtClean="0">
                <a:solidFill>
                  <a:srgbClr val="CB4846"/>
                </a:solidFill>
              </a:rPr>
              <a:t>0%</a:t>
            </a:r>
          </a:p>
        </p:txBody>
      </p:sp>
      <p:sp>
        <p:nvSpPr>
          <p:cNvPr id="24" name="文字方塊 23"/>
          <p:cNvSpPr txBox="1"/>
          <p:nvPr/>
        </p:nvSpPr>
        <p:spPr>
          <a:xfrm>
            <a:off x="1797050" y="2976563"/>
            <a:ext cx="1416050" cy="80962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4800" b="1" dirty="0" smtClean="0">
                <a:solidFill>
                  <a:schemeClr val="tx1"/>
                </a:solidFill>
              </a:rPr>
              <a:t>50%</a:t>
            </a:r>
          </a:p>
        </p:txBody>
      </p:sp>
      <p:sp>
        <p:nvSpPr>
          <p:cNvPr id="88" name="矩形 87"/>
          <p:cNvSpPr/>
          <p:nvPr/>
        </p:nvSpPr>
        <p:spPr>
          <a:xfrm>
            <a:off x="5748337" y="2213767"/>
            <a:ext cx="376238" cy="1169988"/>
          </a:xfrm>
          <a:prstGeom prst="rect">
            <a:avLst/>
          </a:prstGeom>
          <a:solidFill>
            <a:srgbClr val="A42649"/>
          </a:solidFill>
        </p:spPr>
        <p:txBody>
          <a:bodyPr wrap="square">
            <a:spAutoFit/>
          </a:bodyPr>
          <a:lstStyle/>
          <a:p>
            <a:pPr algn="ctr"/>
            <a:r>
              <a:rPr lang="zh-TW" altLang="en-US" sz="1400" b="1" dirty="0">
                <a:solidFill>
                  <a:schemeClr val="bg1"/>
                </a:solidFill>
              </a:rPr>
              <a:t>股票型基金</a:t>
            </a:r>
            <a:endParaRPr lang="en-US" altLang="zh-TW" sz="1400" b="1" dirty="0">
              <a:solidFill>
                <a:schemeClr val="bg1"/>
              </a:solidFill>
            </a:endParaRPr>
          </a:p>
        </p:txBody>
      </p:sp>
      <p:cxnSp>
        <p:nvCxnSpPr>
          <p:cNvPr id="89" name="Straight Connector 45">
            <a:extLst>
              <a:ext uri="{FF2B5EF4-FFF2-40B4-BE49-F238E27FC236}">
                <a16:creationId xmlns:a16="http://schemas.microsoft.com/office/drawing/2014/main" xmlns="" id="{D46E01BB-ED2C-458D-9B90-269505F104BA}"/>
              </a:ext>
            </a:extLst>
          </p:cNvPr>
          <p:cNvCxnSpPr>
            <a:cxnSpLocks/>
          </p:cNvCxnSpPr>
          <p:nvPr/>
        </p:nvCxnSpPr>
        <p:spPr>
          <a:xfrm>
            <a:off x="6261100" y="1970881"/>
            <a:ext cx="2219325" cy="0"/>
          </a:xfrm>
          <a:prstGeom prst="line">
            <a:avLst/>
          </a:prstGeom>
          <a:ln w="19050"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45">
            <a:extLst>
              <a:ext uri="{FF2B5EF4-FFF2-40B4-BE49-F238E27FC236}">
                <a16:creationId xmlns:a16="http://schemas.microsoft.com/office/drawing/2014/main" xmlns="" id="{D46E01BB-ED2C-458D-9B90-269505F104BA}"/>
              </a:ext>
            </a:extLst>
          </p:cNvPr>
          <p:cNvCxnSpPr>
            <a:cxnSpLocks/>
          </p:cNvCxnSpPr>
          <p:nvPr/>
        </p:nvCxnSpPr>
        <p:spPr>
          <a:xfrm>
            <a:off x="8748711" y="1970881"/>
            <a:ext cx="2630488" cy="0"/>
          </a:xfrm>
          <a:prstGeom prst="line">
            <a:avLst/>
          </a:prstGeom>
          <a:ln w="19050" cap="rnd">
            <a:solidFill>
              <a:schemeClr val="tx1">
                <a:lumMod val="60000"/>
                <a:lumOff val="4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6805612" y="1824831"/>
            <a:ext cx="1131888" cy="29368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chemeClr val="tx1"/>
                </a:solidFill>
              </a:rPr>
              <a:t>基金類型</a:t>
            </a:r>
          </a:p>
        </p:txBody>
      </p:sp>
      <p:sp>
        <p:nvSpPr>
          <p:cNvPr id="87" name="矩形 86"/>
          <p:cNvSpPr/>
          <p:nvPr/>
        </p:nvSpPr>
        <p:spPr>
          <a:xfrm>
            <a:off x="9297987" y="1824831"/>
            <a:ext cx="1633538" cy="29368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b="1" dirty="0" smtClean="0">
                <a:solidFill>
                  <a:schemeClr val="tx1"/>
                </a:solidFill>
              </a:rPr>
              <a:t>建議配置比重</a:t>
            </a:r>
          </a:p>
        </p:txBody>
      </p:sp>
      <p:sp>
        <p:nvSpPr>
          <p:cNvPr id="94" name="矩形 93"/>
          <p:cNvSpPr/>
          <p:nvPr/>
        </p:nvSpPr>
        <p:spPr>
          <a:xfrm>
            <a:off x="5748337" y="3544093"/>
            <a:ext cx="376238" cy="1169551"/>
          </a:xfrm>
          <a:prstGeom prst="rect">
            <a:avLst/>
          </a:prstGeom>
          <a:solidFill>
            <a:schemeClr val="tx1"/>
          </a:solidFill>
        </p:spPr>
        <p:txBody>
          <a:bodyPr wrap="square">
            <a:spAutoFit/>
          </a:bodyPr>
          <a:lstStyle/>
          <a:p>
            <a:pPr algn="ctr"/>
            <a:r>
              <a:rPr lang="zh-TW" altLang="en-US" sz="1400" b="1" dirty="0" smtClean="0">
                <a:solidFill>
                  <a:schemeClr val="bg1"/>
                </a:solidFill>
              </a:rPr>
              <a:t>債券型</a:t>
            </a:r>
            <a:r>
              <a:rPr lang="zh-TW" altLang="en-US" sz="1400" b="1" dirty="0">
                <a:solidFill>
                  <a:schemeClr val="bg1"/>
                </a:solidFill>
              </a:rPr>
              <a:t>基金</a:t>
            </a:r>
            <a:endParaRPr lang="en-US" altLang="zh-TW" sz="1400" b="1" dirty="0">
              <a:solidFill>
                <a:schemeClr val="bg1"/>
              </a:solidFill>
            </a:endParaRPr>
          </a:p>
        </p:txBody>
      </p:sp>
      <p:sp>
        <p:nvSpPr>
          <p:cNvPr id="95" name="矩形 94"/>
          <p:cNvSpPr/>
          <p:nvPr/>
        </p:nvSpPr>
        <p:spPr>
          <a:xfrm>
            <a:off x="6342062" y="3575843"/>
            <a:ext cx="2149475" cy="923925"/>
          </a:xfrm>
          <a:prstGeom prst="rect">
            <a:avLst/>
          </a:prstGeom>
        </p:spPr>
        <p:txBody>
          <a:bodyPr wrap="square">
            <a:spAutoFit/>
          </a:bodyPr>
          <a:lstStyle/>
          <a:p>
            <a:r>
              <a:rPr lang="zh-TW" altLang="en-US" b="1" dirty="0"/>
              <a:t>野村鑫全球債券組合基金</a:t>
            </a:r>
            <a:r>
              <a:rPr lang="en-US" altLang="zh-TW" b="1" dirty="0"/>
              <a:t>(S</a:t>
            </a:r>
            <a:r>
              <a:rPr lang="zh-TW" altLang="en-US" b="1" dirty="0"/>
              <a:t>類型新臺幣累積</a:t>
            </a:r>
            <a:r>
              <a:rPr lang="en-US" altLang="zh-TW" b="1" dirty="0"/>
              <a:t>)</a:t>
            </a:r>
            <a:endParaRPr lang="zh-TW" altLang="en-US" b="1" dirty="0"/>
          </a:p>
        </p:txBody>
      </p:sp>
      <p:sp>
        <p:nvSpPr>
          <p:cNvPr id="96" name="矩形 95"/>
          <p:cNvSpPr/>
          <p:nvPr/>
        </p:nvSpPr>
        <p:spPr>
          <a:xfrm>
            <a:off x="6342062" y="2386806"/>
            <a:ext cx="1570038" cy="369888"/>
          </a:xfrm>
          <a:prstGeom prst="rect">
            <a:avLst/>
          </a:prstGeom>
        </p:spPr>
        <p:txBody>
          <a:bodyPr wrap="none">
            <a:spAutoFit/>
          </a:bodyPr>
          <a:lstStyle/>
          <a:p>
            <a:r>
              <a:rPr lang="zh-TW" altLang="en-US" b="1" dirty="0"/>
              <a:t>野村環球基金</a:t>
            </a:r>
          </a:p>
        </p:txBody>
      </p:sp>
      <p:sp>
        <p:nvSpPr>
          <p:cNvPr id="97" name="矩形 96"/>
          <p:cNvSpPr/>
          <p:nvPr/>
        </p:nvSpPr>
        <p:spPr>
          <a:xfrm>
            <a:off x="6342062" y="2937668"/>
            <a:ext cx="1570038" cy="369888"/>
          </a:xfrm>
          <a:prstGeom prst="rect">
            <a:avLst/>
          </a:prstGeom>
        </p:spPr>
        <p:txBody>
          <a:bodyPr wrap="none">
            <a:spAutoFit/>
          </a:bodyPr>
          <a:lstStyle/>
          <a:p>
            <a:r>
              <a:rPr lang="zh-TW" altLang="en-US" b="1" dirty="0"/>
              <a:t>野村成長基金</a:t>
            </a:r>
          </a:p>
        </p:txBody>
      </p:sp>
      <p:sp>
        <p:nvSpPr>
          <p:cNvPr id="125" name="矩形 124"/>
          <p:cNvSpPr/>
          <p:nvPr/>
        </p:nvSpPr>
        <p:spPr>
          <a:xfrm>
            <a:off x="9297987" y="2386806"/>
            <a:ext cx="2081213" cy="369888"/>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28" name="矩形 127"/>
          <p:cNvSpPr/>
          <p:nvPr/>
        </p:nvSpPr>
        <p:spPr>
          <a:xfrm>
            <a:off x="9297987" y="2937668"/>
            <a:ext cx="2081213" cy="369888"/>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29" name="矩形 128"/>
          <p:cNvSpPr/>
          <p:nvPr/>
        </p:nvSpPr>
        <p:spPr>
          <a:xfrm>
            <a:off x="9297987" y="3853656"/>
            <a:ext cx="2081213" cy="368300"/>
          </a:xfrm>
          <a:prstGeom prst="rect">
            <a:avLst/>
          </a:prstGeom>
          <a:solidFill>
            <a:schemeClr val="bg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0" name="矩形 129"/>
          <p:cNvSpPr/>
          <p:nvPr/>
        </p:nvSpPr>
        <p:spPr>
          <a:xfrm>
            <a:off x="9297986" y="3860006"/>
            <a:ext cx="1113339" cy="361950"/>
          </a:xfrm>
          <a:prstGeom prst="rect">
            <a:avLst/>
          </a:prstGeom>
          <a:solidFill>
            <a:schemeClr val="tx1">
              <a:lumMod val="60000"/>
              <a:lumOff val="40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1" name="矩形 130"/>
          <p:cNvSpPr/>
          <p:nvPr/>
        </p:nvSpPr>
        <p:spPr>
          <a:xfrm>
            <a:off x="9297987" y="2942433"/>
            <a:ext cx="651556" cy="371474"/>
          </a:xfrm>
          <a:prstGeom prst="rect">
            <a:avLst/>
          </a:prstGeom>
          <a:solidFill>
            <a:srgbClr val="D6497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
        <p:nvSpPr>
          <p:cNvPr id="132" name="矩形 131"/>
          <p:cNvSpPr/>
          <p:nvPr/>
        </p:nvSpPr>
        <p:spPr>
          <a:xfrm>
            <a:off x="9297987" y="2397918"/>
            <a:ext cx="651556" cy="365126"/>
          </a:xfrm>
          <a:prstGeom prst="rect">
            <a:avLst/>
          </a:prstGeom>
          <a:solidFill>
            <a:srgbClr val="A4264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cxnSp>
        <p:nvCxnSpPr>
          <p:cNvPr id="134" name="直線接點 133"/>
          <p:cNvCxnSpPr/>
          <p:nvPr/>
        </p:nvCxnSpPr>
        <p:spPr>
          <a:xfrm>
            <a:off x="5746749" y="3455193"/>
            <a:ext cx="5632450" cy="0"/>
          </a:xfrm>
          <a:prstGeom prst="line">
            <a:avLst/>
          </a:prstGeom>
          <a:ln w="9525" cap="rnd">
            <a:solidFill>
              <a:schemeClr val="tx1">
                <a:lumMod val="20000"/>
                <a:lumOff val="8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35" name="矩形 134"/>
          <p:cNvSpPr/>
          <p:nvPr/>
        </p:nvSpPr>
        <p:spPr>
          <a:xfrm>
            <a:off x="8680503" y="3853656"/>
            <a:ext cx="612668" cy="369332"/>
          </a:xfrm>
          <a:prstGeom prst="rect">
            <a:avLst/>
          </a:prstGeom>
        </p:spPr>
        <p:txBody>
          <a:bodyPr wrap="none">
            <a:spAutoFit/>
          </a:bodyPr>
          <a:lstStyle/>
          <a:p>
            <a:pPr algn="ctr"/>
            <a:r>
              <a:rPr lang="en-US" altLang="zh-TW" b="1" dirty="0">
                <a:solidFill>
                  <a:schemeClr val="bg1">
                    <a:lumMod val="50000"/>
                  </a:schemeClr>
                </a:solidFill>
              </a:rPr>
              <a:t>5</a:t>
            </a:r>
            <a:r>
              <a:rPr lang="en-US" altLang="zh-TW" b="1" dirty="0" smtClean="0">
                <a:solidFill>
                  <a:schemeClr val="bg1">
                    <a:lumMod val="50000"/>
                  </a:schemeClr>
                </a:solidFill>
              </a:rPr>
              <a:t>0</a:t>
            </a:r>
            <a:r>
              <a:rPr lang="en-US" altLang="zh-TW" b="1" dirty="0">
                <a:solidFill>
                  <a:schemeClr val="bg1">
                    <a:lumMod val="50000"/>
                  </a:schemeClr>
                </a:solidFill>
              </a:rPr>
              <a:t>%</a:t>
            </a:r>
          </a:p>
        </p:txBody>
      </p:sp>
      <p:sp>
        <p:nvSpPr>
          <p:cNvPr id="136" name="矩形 135"/>
          <p:cNvSpPr/>
          <p:nvPr/>
        </p:nvSpPr>
        <p:spPr>
          <a:xfrm>
            <a:off x="8680503" y="2937668"/>
            <a:ext cx="612668" cy="369332"/>
          </a:xfrm>
          <a:prstGeom prst="rect">
            <a:avLst/>
          </a:prstGeom>
        </p:spPr>
        <p:txBody>
          <a:bodyPr wrap="none">
            <a:spAutoFit/>
          </a:bodyPr>
          <a:lstStyle/>
          <a:p>
            <a:pPr algn="ctr"/>
            <a:r>
              <a:rPr lang="en-US" altLang="zh-TW" b="1" dirty="0" smtClean="0">
                <a:solidFill>
                  <a:srgbClr val="D64970"/>
                </a:solidFill>
              </a:rPr>
              <a:t>25%</a:t>
            </a:r>
            <a:endParaRPr lang="en-US" altLang="zh-TW" b="1" dirty="0">
              <a:solidFill>
                <a:srgbClr val="D64970"/>
              </a:solidFill>
            </a:endParaRPr>
          </a:p>
        </p:txBody>
      </p:sp>
      <p:sp>
        <p:nvSpPr>
          <p:cNvPr id="137" name="矩形 136"/>
          <p:cNvSpPr/>
          <p:nvPr/>
        </p:nvSpPr>
        <p:spPr>
          <a:xfrm>
            <a:off x="8680503" y="2389981"/>
            <a:ext cx="612668" cy="369332"/>
          </a:xfrm>
          <a:prstGeom prst="rect">
            <a:avLst/>
          </a:prstGeom>
        </p:spPr>
        <p:txBody>
          <a:bodyPr wrap="none">
            <a:spAutoFit/>
          </a:bodyPr>
          <a:lstStyle/>
          <a:p>
            <a:pPr algn="ctr"/>
            <a:r>
              <a:rPr lang="en-US" altLang="zh-TW" b="1" dirty="0" smtClean="0">
                <a:solidFill>
                  <a:srgbClr val="A42649"/>
                </a:solidFill>
              </a:rPr>
              <a:t>25%</a:t>
            </a:r>
            <a:endParaRPr lang="en-US" altLang="zh-TW" b="1" dirty="0">
              <a:solidFill>
                <a:srgbClr val="A42649"/>
              </a:solidFill>
            </a:endParaRPr>
          </a:p>
        </p:txBody>
      </p:sp>
      <p:sp>
        <p:nvSpPr>
          <p:cNvPr id="139" name="文字方塊 138"/>
          <p:cNvSpPr txBox="1"/>
          <p:nvPr/>
        </p:nvSpPr>
        <p:spPr>
          <a:xfrm>
            <a:off x="-127907" y="195942"/>
            <a:ext cx="1513114" cy="25037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smtClean="0">
                <a:solidFill>
                  <a:srgbClr val="575757"/>
                </a:solidFill>
              </a:rPr>
              <a:t>穩健型</a:t>
            </a:r>
          </a:p>
        </p:txBody>
      </p:sp>
      <p:sp>
        <p:nvSpPr>
          <p:cNvPr id="30" name="矩形 29"/>
          <p:cNvSpPr/>
          <p:nvPr/>
        </p:nvSpPr>
        <p:spPr>
          <a:xfrm>
            <a:off x="10586810" y="5916611"/>
            <a:ext cx="1502229" cy="783771"/>
          </a:xfrm>
          <a:prstGeom prst="rect">
            <a:avLst/>
          </a:prstGeom>
          <a:solidFill>
            <a:schemeClr val="bg1"/>
          </a:solidFill>
          <a:ln w="9525"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1200" dirty="0" smtClean="0">
              <a:solidFill>
                <a:srgbClr val="FFFFFF"/>
              </a:solidFill>
            </a:endParaRPr>
          </a:p>
        </p:txBody>
      </p:sp>
    </p:spTree>
    <p:custDataLst>
      <p:tags r:id="rId2"/>
    </p:custDataLst>
    <p:extLst>
      <p:ext uri="{BB962C8B-B14F-4D97-AF65-F5344CB8AC3E}">
        <p14:creationId xmlns:p14="http://schemas.microsoft.com/office/powerpoint/2010/main" val="4117973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45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4&quot;&gt;&lt;elem m_fUsage=&quot;2.71556721000000012012E+00&quot;&gt;&lt;m_msothmcolidx val=&quot;0&quot;/&gt;&lt;m_rgb r=&quot;D6&quot; g=&quot;49&quot; b=&quot;70&quot;/&gt;&lt;/elem&gt;&lt;elem m_fUsage=&quot;2.06878690000000009519E+00&quot;&gt;&lt;m_msothmcolidx val=&quot;0&quot;/&gt;&lt;m_rgb r=&quot;F5&quot; g=&quot;D1&quot; b=&quot;DB&quot;/&gt;&lt;/elem&gt;&lt;elem m_fUsage=&quot;8.10000000000000053291E-01&quot;&gt;&lt;m_msothmcolidx val=&quot;0&quot;/&gt;&lt;m_rgb r=&quot;EA&quot; g=&quot;9F&quot; b=&quot;B4&quot;/&gt;&lt;/elem&gt;&lt;elem m_fUsage=&quot;5.31441000000000163261E-01&quot;&gt;&lt;m_msothmcolidx val=&quot;0&quot;/&gt;&lt;m_rgb r=&quot;E0&quot; g=&quot;76&quot; b=&quot;94&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0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0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0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0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04.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0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0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0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0.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6.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2.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8.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5.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qLBwx8DflT4EPZH6stdCk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fvZucwYvM_7Ts57vbc5K7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7PRgh8ucDvNhSouT6e_WA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ZAVfnCPWq5M25ZepRqw58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xDdyC3HLRzRAOca1uKiYH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EFs3j5RZUy01buP2dOrJ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Wu0d9BEz3bCciXMLCUGXw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4vfJAON7MSxdzmO4bRqip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FggogR.2UDAjuLF9hC4IS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qVyggpBPHEb3zJqzts9nC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ovET1hySd3hH9ofIi9fWx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nJhUHhDEb_orXqWgTXMgS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p01bBRuYdpXBOdqqHi9PE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C3a7JRatQMvWOH_QSBnXQ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kZk6.yF.eaQB6KYzS6ifE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og_VNKoJFqXQQCjrLk9Mk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al9mDV37oJKrLS.ApN5q_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4VrXjUWrbTun6Y0RBrMdq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uy4UrZIwqPkUXvemQpdB_Q"/>
</p:tagLst>
</file>

<file path=ppt/tags/tag5.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WyT44KxN9SLLoYSexMoGy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wGjs3waN2R8op8ikLEptL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5HO4YKO.8q46N2KODSwGZ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0nP7S_jaKVw1kA_yRwgiT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8RbnFf1KO1PISvQO2wu8e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1ZRt6B0FaHhzuq7UACRjG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V9LnHSI5CCm.ePQmIF8H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I98zg_NUznCwyCkTNPxQ6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nxaTWC1qnV6549kE7NOBM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27oFrEInbciUeG2Pgi9IR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BKFQs4HEPY16VUyLlDL3L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BCy9J.HYArfFlqsm0YJ2z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2tx5whE8hyOQBX6rVc9Yl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rf_taZUlBym9YMPjgJmh.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mt50r2rxYOk7xhk4743PV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FxPT3wkWfhQtgUr2VUAbZ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gxlpQ.CVcURXf4CVWPR7s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UJ1xS8qw8NSDe8NVXDnla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XihtXcKsfJ1n6SotFnCZE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EtuAd6V14zW8YCH4nKhLtg"/>
</p:tagLst>
</file>

<file path=ppt/tags/tag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dW7OfdtC5he08L8P3BIpM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aOETTGzKHpy5HK9_d0Fco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EkTy23ehci2DPpPXI4WE4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77QufcJZ9bgkySAmX1E2EQ"/>
</p:tagLst>
</file>

<file path=ppt/tags/tag74.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Tx6wtqAS2klhjdMQXGYGrA"/>
</p:tagLst>
</file>

<file path=ppt/tags/tag77.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Tx6wtqAS2klhjdMQXGYGrA"/>
</p:tagLst>
</file>

<file path=ppt/tags/tag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80.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Tx6wtqAS2klhjdMQXGYGrA"/>
</p:tagLst>
</file>

<file path=ppt/tags/tag83.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Tx6wtqAS2klhjdMQXGYGrA"/>
</p:tagLst>
</file>

<file path=ppt/tags/tag86.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ip0Ff_5qFKweVF3sVAKQk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ufoa8jfShG2q6zhh6hviTA"/>
</p:tagLst>
</file>

<file path=ppt/tags/tag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Malc51LupxpDJKa6_1kS7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Itjr_4c8eU.FMCNu4ZvL8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lRMd6.ok5t0lySCfpejsE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TETyKggSO1urnbKzRE4Zz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AIJMnvyOvzCUyX.4GgiCH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UbmWhzJW9PK4FP.n_LUYG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rp1S6n4a9OL8oHgP4lIt5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aF4tsWwyDvpQ9QehqESqhg"/>
</p:tagLst>
</file>

<file path=ppt/tags/tag98.xml><?xml version="1.0" encoding="utf-8"?>
<p:tagLst xmlns:a="http://schemas.openxmlformats.org/drawingml/2006/main" xmlns:r="http://schemas.openxmlformats.org/officeDocument/2006/relationships" xmlns:p="http://schemas.openxmlformats.org/presentationml/2006/main">
  <p:tag name="EE4P_STRETCH" val="2"/>
  <p:tag name="EE4P_LAYOUT_ID" val="K"/>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1657</TotalTime>
  <Words>2667</Words>
  <Application>Microsoft Office PowerPoint</Application>
  <PresentationFormat>寬螢幕</PresentationFormat>
  <Paragraphs>602</Paragraphs>
  <Slides>21</Slides>
  <Notes>20</Notes>
  <HiddenSlides>0</HiddenSlides>
  <MMClips>1</MMClips>
  <ScaleCrop>false</ScaleCrop>
  <HeadingPairs>
    <vt:vector size="8" baseType="variant">
      <vt:variant>
        <vt:lpstr>使用字型</vt:lpstr>
      </vt:variant>
      <vt:variant>
        <vt:i4>4</vt:i4>
      </vt:variant>
      <vt:variant>
        <vt:lpstr>佈景主題</vt:lpstr>
      </vt:variant>
      <vt:variant>
        <vt:i4>1</vt:i4>
      </vt:variant>
      <vt:variant>
        <vt:lpstr>內嵌 OLE 伺服程式</vt:lpstr>
      </vt:variant>
      <vt:variant>
        <vt:i4>1</vt:i4>
      </vt:variant>
      <vt:variant>
        <vt:lpstr>投影片標題</vt:lpstr>
      </vt:variant>
      <vt:variant>
        <vt:i4>21</vt:i4>
      </vt:variant>
    </vt:vector>
  </HeadingPairs>
  <TitlesOfParts>
    <vt:vector size="27" baseType="lpstr">
      <vt:lpstr>新細明體</vt:lpstr>
      <vt:lpstr>Arial</vt:lpstr>
      <vt:lpstr>Calibri</vt:lpstr>
      <vt:lpstr>Trebuchet MS</vt:lpstr>
      <vt:lpstr>BCG Grid 16:9</vt:lpstr>
      <vt:lpstr>think-cell Slide</vt:lpstr>
      <vt:lpstr>金融科技野村組 智能投組機器人製作與優化 指導⽼師：蔡芸琤⽼師 指導業師：EDDIE &amp; IVIAN</vt:lpstr>
      <vt:lpstr>團隊將專案切分為六個步驟執行，規劃與設計機器人形式</vt:lpstr>
      <vt:lpstr>台灣各銀行、投信投顧公司理財機器人平台收費與特色</vt:lpstr>
      <vt:lpstr>台灣各銀行、投信投顧公司理財機器人平台使用上優缺點參考</vt:lpstr>
      <vt:lpstr>台灣各銀行、投信投顧公司理財機器人平台使用上優缺點參考</vt:lpstr>
      <vt:lpstr>經過競品分析與創意發想，本專案題目設計與流程如下</vt:lpstr>
      <vt:lpstr>我們收集了60+以上的問卷，了解投資人的投資偏好</vt:lpstr>
      <vt:lpstr>PowerPoint 簡報</vt:lpstr>
      <vt:lpstr>PowerPoint 簡報</vt:lpstr>
      <vt:lpstr>PowerPoint 簡報</vt:lpstr>
      <vt:lpstr>PowerPoint 簡報</vt:lpstr>
      <vt:lpstr>PowerPoint 簡報</vt:lpstr>
      <vt:lpstr>我們收集了60+以上的問卷，了解投資人的投資偏好</vt:lpstr>
      <vt:lpstr>我們收集了60+以上的問卷，了解投資人的投資偏好</vt:lpstr>
      <vt:lpstr>我們收集了60+以上的問卷，了解投資人的投資偏好</vt:lpstr>
      <vt:lpstr>我們收集了60+以上的問卷，了解投資人的投資偏好</vt:lpstr>
      <vt:lpstr>我們收集了60+以上的問卷，了解投資人的投資偏好</vt:lpstr>
      <vt:lpstr>PowerPoint 簡報</vt:lpstr>
      <vt:lpstr>Next Step</vt:lpstr>
      <vt:lpstr>分工表</vt:lpstr>
      <vt:lpstr>Thank you 感謝業師、指導老師的教導</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台灣銀行理財機器人平台收費與特色</dc:title>
  <dc:creator>wallaby kang</dc:creator>
  <cp:lastModifiedBy>USER</cp:lastModifiedBy>
  <cp:revision>63</cp:revision>
  <dcterms:created xsi:type="dcterms:W3CDTF">2021-03-30T18:48:49Z</dcterms:created>
  <dcterms:modified xsi:type="dcterms:W3CDTF">2021-06-21T12:05:14Z</dcterms:modified>
</cp:coreProperties>
</file>